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7"/>
  </p:notesMasterIdLst>
  <p:sldIdLst>
    <p:sldId id="256" r:id="rId2"/>
    <p:sldId id="285" r:id="rId3"/>
    <p:sldId id="286" r:id="rId4"/>
    <p:sldId id="275" r:id="rId5"/>
    <p:sldId id="288" r:id="rId6"/>
    <p:sldId id="274" r:id="rId7"/>
    <p:sldId id="277" r:id="rId8"/>
    <p:sldId id="283" r:id="rId9"/>
    <p:sldId id="276" r:id="rId10"/>
    <p:sldId id="278" r:id="rId11"/>
    <p:sldId id="279" r:id="rId12"/>
    <p:sldId id="280" r:id="rId13"/>
    <p:sldId id="281" r:id="rId14"/>
    <p:sldId id="284" r:id="rId15"/>
    <p:sldId id="282" r:id="rId16"/>
  </p:sldIdLst>
  <p:sldSz cx="6858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74834" autoAdjust="0"/>
  </p:normalViewPr>
  <p:slideViewPr>
    <p:cSldViewPr>
      <p:cViewPr varScale="1">
        <p:scale>
          <a:sx n="78" d="100"/>
          <a:sy n="78" d="100"/>
        </p:scale>
        <p:origin x="2112" y="8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5-05-14T15:40:15.637"/>
    </inkml:context>
    <inkml:brush xml:id="br0">
      <inkml:brushProperty name="width" value="0.08333" units="cm"/>
      <inkml:brushProperty name="height" value="0.083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93FED501-A6AD-4795-A16C-D972FD4C2047}" emma:medium="tactile" emma:mode="ink">
          <msink:context xmlns:msink="http://schemas.microsoft.com/ink/2010/main" type="writingRegion" rotatedBoundingBox="2913,8536 17933,6652 18392,10310 3372,12194"/>
        </emma:interpretation>
      </emma:emma>
    </inkml:annotationXML>
    <inkml:traceGroup>
      <inkml:annotationXML>
        <emma:emma xmlns:emma="http://www.w3.org/2003/04/emma" version="1.0">
          <emma:interpretation id="{61D98880-703E-4EAD-9C03-2AFE617461D4}" emma:medium="tactile" emma:mode="ink">
            <msink:context xmlns:msink="http://schemas.microsoft.com/ink/2010/main" type="paragraph" rotatedBoundingBox="2913,8536 17933,6652 18392,10310 3372,12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5A4568-017A-489D-A0EC-AC3BC38689EE}" emma:medium="tactile" emma:mode="ink">
              <msink:context xmlns:msink="http://schemas.microsoft.com/ink/2010/main" type="line" rotatedBoundingBox="2913,8536 17933,6652 18392,10310 3372,12194"/>
            </emma:interpretation>
          </emma:emma>
        </inkml:annotationXML>
        <inkml:traceGroup>
          <inkml:annotationXML>
            <emma:emma xmlns:emma="http://www.w3.org/2003/04/emma" version="1.0">
              <emma:interpretation id="{81CEF3A1-8C11-468E-BD2F-4BB33B464001}" emma:medium="tactile" emma:mode="ink">
                <msink:context xmlns:msink="http://schemas.microsoft.com/ink/2010/main" type="inkWord" rotatedBoundingBox="3005,9270 5125,9004 5328,10623 3208,10889"/>
              </emma:interpretation>
              <emma:one-of disjunction-type="recognition" id="oneOf0">
                <emma:interpretation id="interp0" emma:lang="zh-CN" emma:confidence="0">
                  <emma:literal>以</emma:literal>
                </emma:interpretation>
                <emma:interpretation id="interp1" emma:lang="zh-CN" emma:confidence="0">
                  <emma:literal>从</emma:literal>
                </emma:interpretation>
                <emma:interpretation id="interp2" emma:lang="zh-CN" emma:confidence="0">
                  <emma:literal>厸</emma:literal>
                </emma:interpretation>
                <emma:interpretation id="interp3" emma:lang="zh-CN" emma:confidence="0">
                  <emma:literal>外</emma:literal>
                </emma:interpretation>
                <emma:interpretation id="interp4" emma:lang="zh-CN" emma:confidence="0">
                  <emma:literal>讣</emma:literal>
                </emma:interpretation>
              </emma:one-of>
            </emma:emma>
          </inkml:annotationXML>
          <inkml:trace contextRef="#ctx0" brushRef="#br0">372 0 134 0,'0'0'35'16,"31"29"-1"-16,-23 3-34 15,0 22 0-15,-2 16 0 16,-6 19 0-16,0 17 0 15,-6 13-1-15,-10 8 1 16,-17 4-1-16,1 2-1 16,-11-6-3-16,-1-7-9 15,-9-15-9-15,5-14-7 0,5-21-6 16,0-18 1 0,7-29-1-16,8-35 17 15</inkml:trace>
          <inkml:trace contextRef="#ctx0" brushRef="#br0" timeOffset="265.6443">589 642 98 0,'39'46'37'0,"-2"8"-3"16,-3-6-15-16,11 7-9 15,5-2-5-15,-5 0-5 16,1-7 0-16,1 1 0 16,-2-9 0-16,-8 0 0 15,-3-8-1-15,-9-6-10 0,1 3-11 16,-9-9-10-16,-17-18-1 16,28 25-1-16,-28-25-1 15,0 0 1-15</inkml:trace>
          <inkml:trace contextRef="#ctx0" brushRef="#br0" timeOffset="-263.6062">-640 162 58 0,'17'20'35'0,"-17"-3"-3"16,-8 1-18-16,8 19-1 16,0 7-1-16,-11 17 0 15,-4 11-3-15,-1 18-6 16,-9 8-1-16,-1 11-1 0,-13 6-1 16,5 7 0-16,-6 2 0 15,3-1 1 1,7-10-1-16,7-10 1 15,4-7-1-15,10-16 0 0,9-13 1 16,6-15 0-16,5-18 0 16,8-13-1-16,-2-5 1 15,9-9-1-15,0-16 1 16,7-12 1-16,3-10-2 16,2-6 0-16,3-4-3 15,-4-19-10-15,5-1-6 16,-16-8-3-16,0 5 0 0,-9-9-2 15,-4 9 1-15,-13-2 1 16,0 11 6 0,-9 8 11-16,1 10 9 15,0 13 6-15,-3 2 6 0,11 22 3 16,-11-16 3-16,11 16 1 16,0 0-3-16,30 0-2 15,-15 0-4-15,16 0-3 16,3 0-4-16,10 9-4 15,7-9-3-15,5 4-1 16,-2-4-7-16,-4 0-8 16,6 0-9-16,-12-13-7 15,-2-4-2-15,-6-11 0 0,-14-4-1 16</inkml:trace>
        </inkml:traceGroup>
        <inkml:traceGroup>
          <inkml:annotationXML>
            <emma:emma xmlns:emma="http://www.w3.org/2003/04/emma" version="1.0">
              <emma:interpretation id="{137FB192-F845-4D64-834C-63E650AED7BD}" emma:medium="tactile" emma:mode="ink">
                <msink:context xmlns:msink="http://schemas.microsoft.com/ink/2010/main" type="inkWord" rotatedBoundingBox="5057,9691 6478,8966 7049,10084 5627,10809"/>
              </emma:interpretation>
              <emma:one-of disjunction-type="recognition" id="oneOf1">
                <emma:interpretation id="interp5" emma:lang="zh-CN" emma:confidence="0">
                  <emma:literal>上</emma:literal>
                </emma:interpretation>
                <emma:interpretation id="interp6" emma:lang="zh-CN" emma:confidence="0">
                  <emma:literal>丘</emma:literal>
                </emma:interpretation>
                <emma:interpretation id="interp7" emma:lang="zh-CN" emma:confidence="0">
                  <emma:literal>䒑</emma:literal>
                </emma:interpretation>
                <emma:interpretation id="interp8" emma:lang="zh-CN" emma:confidence="0">
                  <emma:literal>止</emma:literal>
                </emma:interpretation>
                <emma:interpretation id="interp9" emma:lang="zh-CN" emma:confidence="0">
                  <emma:literal>亠</emma:literal>
                </emma:interpretation>
              </emma:one-of>
            </emma:emma>
          </inkml:annotationXML>
          <inkml:trace contextRef="#ctx0" brushRef="#br0" timeOffset="1062.7009">2400 407 134 0,'0'43'35'16,"-16"7"-2"-16,-5 11-35 15,-6 7-2-15,-2 8-2 0,-10-1-4 16,-9 3-4-16,-12-3-1 15,-10-1-2-15,-12-6 0 16,-11-2 2-16,-2-11 3 16,-1-1 7-16,6-9 8 15,-3-9 11-15,20-4 2 16,8-13 1-16,22-6 0 16,12-13 0-16,31 0-1 15,-22-7-4-15,22 7-4 16,43-26-8-16,-7 6 0 15,10-3-1-15,16-2 1 16,14-2 0-16,11 0-1 16,14-1 1-16,4 5-1 0,9-2 0 15,5-2 1-15,-1 2-1 16,1 2 0 0,-6 5 1-16,-9-2-1 15,-14 9 1-15,-12-1-2 0,-12 4-13 16,-18 2-11-16,-12 2-6 15,-14 4 0-15,-22 0-3 16,0-31 0-16</inkml:trace>
          <inkml:trace contextRef="#ctx0" brushRef="#br0" timeOffset="625.1728">1846 133 127 0,'-4'37'36'0,"4"-6"-2"16,-17 14-27-16,17 14-7 15,0 12 0-15,0 10 1 16,0 13-1-16,0 5-3 16,0 1-11-16,-10-13-12 15,10-12-8-15,0-20 1 0,7-25-2 16,-7-30-1-16,0 0 13 16</inkml:trace>
        </inkml:traceGroup>
        <inkml:traceGroup>
          <inkml:annotationXML>
            <emma:emma xmlns:emma="http://www.w3.org/2003/04/emma" version="1.0">
              <emma:interpretation id="{2C11ACEE-099B-4B45-AC14-D56265AC7A9C}" emma:medium="tactile" emma:mode="ink">
                <msink:context xmlns:msink="http://schemas.microsoft.com/ink/2010/main" type="inkWord" rotatedBoundingBox="6735,10190 8155,7797 10402,9130 8982,11523"/>
              </emma:interpretation>
              <emma:one-of disjunction-type="recognition" id="oneOf2">
                <emma:interpretation id="interp10" emma:lang="zh-CN" emma:confidence="0">
                  <emma:literal>都</emma:literal>
                </emma:interpretation>
                <emma:interpretation id="interp11" emma:lang="zh-CN" emma:confidence="0">
                  <emma:literal>郡</emma:literal>
                </emma:interpretation>
                <emma:interpretation id="interp12" emma:lang="zh-CN" emma:confidence="0">
                  <emma:literal>郝</emma:literal>
                </emma:interpretation>
                <emma:interpretation id="interp13" emma:lang="zh-CN" emma:confidence="0">
                  <emma:literal>静</emma:literal>
                </emma:interpretation>
                <emma:interpretation id="interp14" emma:lang="zh-CN" emma:confidence="0">
                  <emma:literal>鄁</emma:literal>
                </emma:interpretation>
              </emma:one-of>
            </emma:emma>
          </inkml:annotationXML>
          <inkml:trace contextRef="#ctx0" brushRef="#br0" timeOffset="1781.4808">3353-178 118 0,'31'-21'36'0,"10"-2"-1"15,7 1-23-15,17 4-13 16,8-5 1-16,9 1 1 16,-2 5-1-16,1-3-1 15,-10 4 1-15,-7 6-1 16,-13-5-2-16,-12 1-9 15,-13 1-5-15,-9 2-4 16,-17 11-4-16,13-27-1 16,-13 27-1-16,-11-17 2 0,11 17 5 15,-30-18 11-15,9 9 9 16,2 2 12-16,-3 7 15 16,-4-12 1-16,4 12 1 15,-1 0-3-15,23 0-1 16,-37 8-4-16,23 12-3 15,-5 5-8-15,10 6-11 16,-2 21 0-16,7 3 0 16,-3 14 0-16,7 1 0 15,0 5-4-15,-11-4-5 16,11-3-8-16,-9-8-6 16,6-15-7-16,-11-13-1 0,-3-17-1 15,-2-7 1-15,-1-16 13 16</inkml:trace>
          <inkml:trace contextRef="#ctx0" brushRef="#br0" timeOffset="2312.7541">3411 177 43 0,'-42'40'19'0,"2"3"-2"15,7-9-11-15,5 1-2 16,6-4 3-16,7-3 7 15,15-8 1-15,0-20-1 16,28 7 1-16,3-18-1 0,18-9 1 16,17-11-2-16,14-7-5 15,12-7-8-15,4-2 1 16,8-6-1 0,-1 5 0-16,-2-3-1 0,-5 9 0 15,-9-4 1-15,-6-6-1 16,-8 4 0-16,-7 2 0 15,-8 3 0-15,-10 2 1 16,-11 4 0-16,-9 13 0 16,-13 4 1-16,-15 20-1 15,0 0 0-15,-17 0 1 16,-8 12-2-16,1 7 2 16,-9 11-2-16,-1 7 0 0,-6 7 0 15,-2 5 1-15,-3 12-1 16,-8 7 1-1,-6 2 0-15,-6 16-1 16,-14 4 1-16,-12 7 0 0,-9 3 0 16,-3 2-1-16,-6 3 1 15,0-3-1-15,-4-5 1 16,8-9-1-16,-1-7 1 16,17-9-1-16,9-13 0 15,11-11-9-15,22-4-9 16,7-15-11-16,23-11-2 15,17-18-2-15,0 0 1 16,37-22 1-16</inkml:trace>
          <inkml:trace contextRef="#ctx0" brushRef="#br0" timeOffset="2937.7877">3625 812 91 0,'38'25'33'15,"-14"10"0"-15,-4 6-17 16,-5 13-4-16,-4 14-3 16,-11 7-5-16,-11 4-4 15,-9 3-1-15,-6-4 1 16,-4-8-1-16,4-11-3 16,-5-13-8-16,5-21-2 15,7-12-1-15,2-17 1 16,9-21-1-16,2-14 0 15,6-14 2-15,0-8 4 16,6-11 10-16,2-7 5 0,3 0 3 16,7 0 5-16,3 4 0 15,5 8 0-15,7 5 0 16,5 16-1-16,3 5-3 16,5 5-2-16,4 11-4 15,2 3-3-15,4 7-1 16,-3 8 0-16,3 7-1 15,0 0 1-15,-7 0-1 16,-5 7 1-16,-7 6 1 16,-6 5-1-16,-10 4 1 15,-7 3 0-15,-14 6 0 16,0 7-1-16,-7 5 2 16,-7 3-2-16,-3-5 0 0,-10 4 0 15,1-5 0-15,-3-2 0 16,2-8 0-16,-8-8 0 15,5-5 0-15,-9-4-3 16,7-13-1-16,-4 0-2 16,4-13 0-16,1 3 2 15,1-5 3-15,8-2 0 16,4-3 0-16,13-6 3 16,5-3 2-16,17-1 0 15,6 1 1-15,12-1-9 16,13 10-12-16,0 0-11 15,6 5-5-15,-1 9 1 0,-4 2-1 16,-1-2-1-16</inkml:trace>
          <inkml:trace contextRef="#ctx0" brushRef="#br0" timeOffset="3547.1924">4693-425 109 0,'22'-25'34'0,"-4"9"-2"15,-18 16-13-15,31-8-19 16,-9 8 4-16,3-10-5 0,6 4 1 16,1-4 0-16,4-3-1 15,6-3 1 1,1-1-1-16,1 1-1 15,-3-4-4-15,-2 12-1 0,-5 1-3 16,-9 14 0-16,-6 8 0 16,-12 15 0-16,-13 10 0 15,-3 5 2-15,-11 7 3 16,-3 10 3-16,-5 0 3 16,-5 0 5-16,7-1 5 15,-1-14-1-15,10 4 2 16,5-16-1-16,12 2 0 15,12-15 0-15,12 7-2 0,7-11-6 16,10 3-3-16,6-5 0 16,7-3-1-1,2-4 0-15,-3 0 0 16,-2-1 1-16,-3-2-1 0,-14-6 1 16,-3 6 0-16,-14 2 0 15,-17-8 0-15,0 41 1 16,-17-4-1-16,-22 16 0 15,-7 11 1-15,-13 12-1 16,-12 7 0-16,-7 1 0 16,-4 1-1-16,0-10 2 15,0-12-2-15,4-11 1 16,8-12-1-16,5-9-5 16,2-22-7-16,13-9-4 15,5-8-4-15,9-13-4 16,7-13-3-16,7-12-4 15,8-13 0-15,3-4 11 0</inkml:trace>
          <inkml:trace contextRef="#ctx0" brushRef="#br0" timeOffset="3844.0857">4690 78 72 0,'34'-34'28'15,"-3"6"-4"-15,-5 12-3 16,-7 8-3-16,1 21-3 15,-11 6-3-15,5 18-6 16,-3 18-5-16,0 20 0 16,-3 19 0-16,-1 21-1 15,0 22 1-15,-1 17-2 16,-2 21 0-16,-4 16 1 0,0 8-1 16,0 0 0-16,0-6 0 15,0-8 1-15,-10-18 0 16,3-27 0-16,0-32 0 15,7-26-3-15,-10-27-1 16,4-33-13-16,6-22-13 16,0-47-4-16,0-16 0 15,-11-14-2-15,0-27 0 16</inkml:trace>
        </inkml:traceGroup>
        <inkml:traceGroup>
          <inkml:annotationXML>
            <emma:emma xmlns:emma="http://www.w3.org/2003/04/emma" version="1.0">
              <emma:interpretation id="{5D3193FE-6964-42B5-9784-F03254BA9532}" emma:medium="tactile" emma:mode="ink">
                <msink:context xmlns:msink="http://schemas.microsoft.com/ink/2010/main" type="inkWord" rotatedBoundingBox="9820,8425 11530,8210 11756,10012 10046,10227"/>
              </emma:interpretation>
              <emma:one-of disjunction-type="recognition" id="oneOf3">
                <emma:interpretation id="interp15" emma:lang="zh-CN" emma:confidence="0">
                  <emma:literal>不</emma:literal>
                </emma:interpretation>
                <emma:interpretation id="interp16" emma:lang="zh-CN" emma:confidence="0">
                  <emma:literal>石</emma:literal>
                </emma:interpretation>
                <emma:interpretation id="interp17" emma:lang="zh-CN" emma:confidence="0">
                  <emma:literal>下</emma:literal>
                </emma:interpretation>
                <emma:interpretation id="interp18" emma:lang="zh-CN" emma:confidence="0">
                  <emma:literal>礻</emma:literal>
                </emma:interpretation>
                <emma:interpretation id="interp19" emma:lang="zh-CN" emma:confidence="0">
                  <emma:literal>㓀</emma:literal>
                </emma:interpretation>
              </emma:one-of>
            </emma:emma>
          </inkml:annotationXML>
          <inkml:trace contextRef="#ctx0" brushRef="#br0" timeOffset="4703.5009">6341-454 131 0,'36'-6'35'0,"5"-4"-2"16,3-10-35-16,13-3 1 15,11-9 2-15,10-5-1 16,2-2 0-16,6-6 0 15,-12 3 1-15,-1 5-1 16,-11 1 0-16,-8 5 0 16,-12 13 0-16,-6 4 1 15,-16 14 0-15,-20 0 0 0,14 32 0 16,-25 6 1 0,-11 22-2-16,-9 9 1 15,-10 14 0-15,-11 12 0 16,-11 4-2-16,-9 8 0 0,-5-1 0 15,-15-4 1-15,-2 2-1 16,1-1 0-16,-2-5 1 16,2-3-1-16,8-5 1 15,4-1 0-15,9-9 0 16,8-4-1-16,16-14 1 16,0-9-1-16,11-9 1 15,9-11-2-15,8-9-2 16,3-10-9-16,17-14-5 15,0 0-5-15,0-29-8 16,7-5-1-16,15-16 0 16,3-5 0-16,7-14 21 15</inkml:trace>
          <inkml:trace contextRef="#ctx0" brushRef="#br0" timeOffset="4937.8845">6744 85 118 0,'31'23'34'0,"-8"22"-1"16,-10 10-25-16,2 11-7 15,-2 13-1-15,0 13 0 16,-5 7 0-16,-2 1 0 16,-6-2 0-16,0-11-2 15,-6-18 2-15,0-8-7 16,6-18-10-16,-12-17-7 0,12-26-5 15,0 0-4-15,-16-53 1 16,16-4 1-16,0-20 13 16</inkml:trace>
          <inkml:trace contextRef="#ctx0" brushRef="#br0" timeOffset="5156.6484">7243-56 108 0,'42'0'32'0,"-5"3"-2"16,0 19-14-16,-2 9-7 16,-4 9-9-16,-4 13-1 0,-5 2 0 15,-5 6 0-15,-3-3 0 16,-5-3-7-16,-9-8-7 16,11-16-6-16,-11-11-7 15,0-20-5-15,0 0 2 16,7-36-2-16,-3-3 12 15</inkml:trace>
        </inkml:traceGroup>
        <inkml:traceGroup>
          <inkml:annotationXML>
            <emma:emma xmlns:emma="http://www.w3.org/2003/04/emma" version="1.0">
              <emma:interpretation id="{9ED5D5A4-C1E4-4815-9634-824E94A61DA7}" emma:medium="tactile" emma:mode="ink">
                <msink:context xmlns:msink="http://schemas.microsoft.com/ink/2010/main" type="inkWord" rotatedBoundingBox="13620,7270 13676,9885 11883,9923 11827,7308"/>
              </emma:interpretation>
              <emma:one-of disjunction-type="recognition" id="oneOf4">
                <emma:interpretation id="interp20" emma:lang="zh-CN" emma:confidence="0">
                  <emma:literal>是</emma:literal>
                </emma:interpretation>
                <emma:interpretation id="interp21" emma:lang="zh-CN" emma:confidence="0">
                  <emma:literal>县</emma:literal>
                </emma:interpretation>
                <emma:interpretation id="interp22" emma:lang="zh-CN" emma:confidence="0">
                  <emma:literal>具</emma:literal>
                </emma:interpretation>
                <emma:interpretation id="interp23" emma:lang="zh-CN" emma:confidence="0">
                  <emma:literal>昱</emma:literal>
                </emma:interpretation>
                <emma:interpretation id="interp24" emma:lang="zh-CN" emma:confidence="0">
                  <emma:literal>昙</emma:literal>
                </emma:interpretation>
              </emma:one-of>
            </emma:emma>
          </inkml:annotationXML>
          <inkml:trace contextRef="#ctx0" brushRef="#br0" timeOffset="6266.0746">8212-1045 66 0,'22'-5'33'15,"-2"10"-1"-15,-20-5-7 16,23 34-5-16,-23-6-4 16,10 9-7-16,-10 11-10 15,0 6 1-15,6 9-1 16,-6-2 1-16,0 0-1 15,0-2 1-15,6-10-1 16,-6-7 1-16,8-17-1 16,-8-25 1-16,0 0-1 0,17-29-5 15,-5-17-5-15,-3-16-4 16,8-7 1 0,-7-16-2-16,4 2 2 15,-3-9 1-15,6 5 4 0,-8 4 6 16,3 1 9-16,5 2 5 15,-1 4 5-15,10 1 0 16,-1 0 0-16,8 10-1 16,-2 3-3-16,4 11-2 15,-4 4-3-15,2 18-2 16,-4 4-5-16,-5 17 0 16,-4 15 0-16,0 10 0 15,-5 21-1-15,1 17 0 0,-4 20 1 16,2 11 0-16,-6 12 0 15,1 11-1 1,-2 5 1-16,-7 8-1 16,0 6 0-16,-16-2 0 0,4-6 0 15,-9-7 0-15,3-2-1 16,-4-10 2-16,0-13-1 16,1-19 1-16,2-20 0 15,5-18-1-15,14-31-4 16,-29 0-8-16,16-34-4 15,-2-16-4-15,4-3-1 16,-8-16 0-16,2 1 1 16,-3-10 1-16,5 9 7 15,-4 7 9-15,4 11 7 16,2 11 5-16,2 7 5 16,5 11 5-16,-2-3 4 15,8 25-2-15,0-20-1 0,0 20-2 16,0 0-1-16,17-8-3 15,-17 8-3-15,0 0-6 16,28 0-4-16,-28 0 0 16,25 0 0-16,-25 0 0 15,31 8-1-15,-14-1 1 16,2 2-1-16,-2-2 1 16,3 1-1-16,-20-8 0 15,26 23 1-15,-26-23-1 16,10 37 0-16,-10-15 0 15,-13 11-1-15,-2 5-3 16,-5 14-5-16,-13 2-4 0,0 8-2 16,-12 7 1-16,2 1 0 15,-7-4 4-15,1-5 4 16,5-4 8-16,-1-19 9 16,14-1 4-16,4-17 1 15,27-20 0-15,-30 14 0 16,30-14-3-16,0 0-4 15,0 0-5-15,36-18-3 16,-13 9 0-16,8-5 0 16,2-3-6-16,5 3-6 15,-2-3-4-15,4 4 1 16,-15-2-2-16,3 15-4 16,-28 0-5-16,0 0-6 0,6 45 5 15,-32-7 8-15,-10 24 19 16</inkml:trace>
          <inkml:trace contextRef="#ctx0" brushRef="#br0" timeOffset="7093.3264">7781 757 95 0,'-29'15'32'16,"12"-15"-8"-16,17 0-6 15,6-30-6-15,20-1-3 16,8-13-7-16,10-10-2 15,8-8 0-15,12-6 2 16,9-11-2-16,11-4 0 0,2-1 0 16,10-5 0-16,7 1 1 15,2-5-1-15,4 9 1 16,-2 2-1 0,-13 19 1-16,-7 4-1 0,-17 26 1 15,-14 12 0-15,-16 26-1 16,-18 19 1-16,-22 23-1 15,-11 16 1-15,-17 15-1 16,-15 10 0-16,-10 4-1 16,-17 2 1-16,-7 2-1 15,-7-3 1-15,-5-14-1 16,4-10 1-16,6-8 0 16,8-14-1-16,10-9 1 0,16-17-1 15,11-5 0-15,34-16 1 16,0 0-1-16,6-30 0 15,32 0 0 1,7-2 1-16,12-4 0 0,7-3 0 16,2 1 0-16,-1 4 0 15,0 4 0-15,-6 2 0 16,-7 9-1-16,-6 3 1 16,-10 2 0-16,-7 8 0 15,-7-2 1-15,-5 8-1 16,-17 0 0-16,0 0 0 15,-8 24 0-15,-12-3-1 16,-6 11 0-16,-13 6-1 0,-8 8-1 16,-8 7 0-16,-4 7 0 15,-5-5-1 1,2-7 3-16,0 4 2 16,9-8 1-16,7-11 0 0,7-10 1 15,16-7 0-15,23-16 0 16,0 0 0-16,0 0-1 15,37 8-2-15,5-20 0 16,6-2 1-16,14 1-1 16,-2-5 1-16,10 2-1 15,-2-4 1-15,2 6-1 16,-3 5 1-16,-4 3-1 0,3 6 0 16,-6 0 0-1,2 12 0-15,-2-5 0 16,-2 3-1-16,-2-2 1 15,-5 1-2-15,0-5-8 16,-14-4-13-16,3 0-9 0,-10-8-1 16,-10-11 0-16,-4 0-1 15,-10-11 6-15</inkml:trace>
        </inkml:traceGroup>
        <inkml:traceGroup>
          <inkml:annotationXML>
            <emma:emma xmlns:emma="http://www.w3.org/2003/04/emma" version="1.0">
              <emma:interpretation id="{2F3A55C7-FE75-4E0D-A206-E4C8D0B6C9DA}" emma:medium="tactile" emma:mode="ink">
                <msink:context xmlns:msink="http://schemas.microsoft.com/ink/2010/main" type="inkWord" rotatedBoundingBox="15852,7425 16010,9936 14076,10058 13918,7547"/>
              </emma:interpretation>
              <emma:one-of disjunction-type="recognition" id="oneOf5">
                <emma:interpretation id="interp25" emma:lang="zh-CN" emma:confidence="0">
                  <emma:literal>重</emma:literal>
                </emma:interpretation>
                <emma:interpretation id="interp26" emma:lang="zh-CN" emma:confidence="0">
                  <emma:literal>盘</emma:literal>
                </emma:interpretation>
                <emma:interpretation id="interp27" emma:lang="zh-CN" emma:confidence="0">
                  <emma:literal>香</emma:literal>
                </emma:interpretation>
                <emma:interpretation id="interp28" emma:lang="zh-CN" emma:confidence="0">
                  <emma:literal>盆</emma:literal>
                </emma:interpretation>
                <emma:interpretation id="interp29" emma:lang="zh-CN" emma:confidence="0">
                  <emma:literal>鱼</emma:literal>
                </emma:interpretation>
              </emma:one-of>
            </emma:emma>
          </inkml:annotationXML>
          <inkml:trace contextRef="#ctx0" brushRef="#br0" timeOffset="8986.6176">11003-1611 148 0,'-19'10'36'16,"-6"-3"-6"-16,2-7-32 15,-8 15-6-15,-8 1-4 16,-4 5-3-16,-16 4-1 0,-5 5 1 16,-16 6 0-16,-4-1 4 15,-4 3 2-15,-2-1 1 16,3 1 3-16,5 6 4 15,9 1 0-15,8-6 0 16,7 1 2-16,15-3 2 16,12-5 3-16,14-9 8 15,17-1-1-15,0-22 1 16,37 0 1-16,2-16-1 16,25-7-2-16,4-13-2 15,14-3-3-15,5 1-9 16,-7-6-7-16,1 11-6 15,-16 0-2-15,-3 13-1 0,-22 13-1 16,-12 14 0-16,-28-7 0 16,6 52 1-16,-21-8 10 15,-11 10 6-15,-7 12 4 16,-12 6 4-16,-8 8 3 16,-2 5 2-16,2 7 0 15,-8 1 0-15,7 5 1 16,-3 6-4-16,9 4-1 15,-2-6-3-15,7 0-1 16,2-4-2-16,4-7 0 16,6-14 3-16,6-15 2 15,4-24 1-15,11-10 0 16,10-28 0-16,0-22-1 0,14-29 1 16,14-12-3-16,5-28 0 15,13-8-5-15,9-12 2 16,7-10-1-16,9 7 2 15,3 8-3-15,5 17 2 16,-1 14 1-16,4 24-1 16,3 20-1-16,2 20 0 15,-5 11 0-15,-3 25-1 16,0 5 1-16,-9 17-1 16,-9 4 1-16,-13-2 0 15,-13 3 0-15,-13 1 0 16,-13-11-1-16,-9 2-2 0,-14-8-3 15,-9-6-3-15,-9-4-2 16,-1-3-1-16,-9-6-2 16,-1-5-2-16,-5-12 1 15,3-16 1-15,0-13 2 16,5-17 1-16,5-20 1 16,4-14 1-16,8-10 3 15,8-10 2-15,8 6 1 16,7-11 3-16,8 6 2 15,6 12 2-15,6 5 2 16,5 17 1-16,1 8 1 16,2 18 3-16,2 12 5 15,-5 14 2-15,3 23 0 0,-7 24-2 16,4 22-1-16,-13 19 0 16,7 28-3-16,-13 23-3 15,-6 15-4-15,0 25-6 16,-11 3 0-16,-4 2 0 15,-7-3 1-15,-6-7-2 16,-3-17 2-16,-6-20-1 16,-3-18 0-16,-4-21 1 15,-1-20-1-15,4-13 1 16,-3-16-1-16,4-17-1 16,0-9-1-16,4-10-1 15,6-20 0-15,7-9-1 16,3-8 1-16,8-4 0 0,7-11 4 15,5-1 1-15,14 4 2 16,4-3 2-16,10 6-1 16,10 6 1-1,10 9 0-15,1 0-1 0,6 7-2 16,5 4-1-16,0 4-1 16,-1 8 0-16,-1 1 0 15,-13 0 1-15,-2 4-1 16,-7 3-1-16,-7 0 1 15,-9 3-1-15,-20-3 1 16,16 29-1-16,-16-7 0 16,-11 9 1-16,-9 7 0 15,-8 8-1-15,-9 2 1 0,-8 14-1 16,-11-1 1 0,-8 6-1-16,-4-4 0 15,-8 6 0-15,-3-6-1 16,5-4 3-16,-1-4-2 0,10-11 2 15,11-6-2-15,9-14 2 16,11-9-1-16,34-15 1 16,-17 16-1-16,17-16 1 15,39-25-1-15,2 5 0 16,9 1 0-16,15-8 1 16,8 5-1-16,6-4 0 15,9-3 2-15,7 5-2 0,6-6 1 16,4 1-1-1,5-3 2-15,0-1-2 16,-1-3 1-16,-1 4-8 16,-7-5-12-16,-6-1-11 15,-13 5-2-15,-17 6 0 0,-17 2-2 16,-15-1 0-16</inkml:trace>
        </inkml:traceGroup>
        <inkml:traceGroup>
          <inkml:annotationXML>
            <emma:emma xmlns:emma="http://www.w3.org/2003/04/emma" version="1.0">
              <emma:interpretation id="{8ED3AE5B-A7F0-4EEB-B2D6-BA91F76AF477}" emma:medium="tactile" emma:mode="ink">
                <msink:context xmlns:msink="http://schemas.microsoft.com/ink/2010/main" type="inkWord" rotatedBoundingBox="16265,9751 16315,7339 18269,7379 18219,9792"/>
              </emma:interpretation>
              <emma:one-of disjunction-type="recognition" id="oneOf6">
                <emma:interpretation id="interp30" emma:lang="zh-CN" emma:confidence="0">
                  <emma:literal>点</emma:literal>
                </emma:interpretation>
                <emma:interpretation id="interp31" emma:lang="zh-CN" emma:confidence="0">
                  <emma:literal>兰</emma:literal>
                </emma:interpretation>
                <emma:interpretation id="interp32" emma:lang="zh-CN" emma:confidence="0">
                  <emma:literal>忐</emma:literal>
                </emma:interpretation>
                <emma:interpretation id="interp33" emma:lang="zh-CN" emma:confidence="0">
                  <emma:literal>光</emma:literal>
                </emma:interpretation>
                <emma:interpretation id="interp34" emma:lang="zh-CN" emma:confidence="0">
                  <emma:literal>三</emma:literal>
                </emma:interpretation>
              </emma:one-of>
            </emma:emma>
          </inkml:annotationXML>
          <inkml:trace contextRef="#ctx0" brushRef="#br0" timeOffset="10903.7146">12249 396 37 0,'-26'54'21'16,"-5"-5"1"-16,4-4-6 16,7-4-1-16,2-6-1 15,10-5-2-15,8-9-6 16,0-21-4-16,17 0-6 16,2-20-5-16,10-5-4 15,4-16-1-15,10 0 0 16,-6-11 4-16,8 5 3 15,-1-1 3-15,4 2 5 16,1 2 4-16,-2 4 3 16,7 11 2-16,-7-1 4 15,10 5 2-15,-7 2 0 16,7 7-1-16,-14 0 0 0,2 4-2 16,-9 4-3-16,-2 8-3 15,-8 0-3-15,-4 0-4 16,-2 0 0-16,-20 0-1 15,31 14 1-15,-31-14-1 16,25 0 1-16,-25 0-1 16,19 0 0-16,-19 0 1 15,18 0 0-15,-18 0 0 16,31 0-1-16,-6 0 1 16,5 0 1-16,8 0-1 15,7-7 1-15,8 7-1 16,3-8 1-16,6 8 0 15,-2-8 0-15,2 8-1 0,-3 0 1 16,-1-6-1-16,-7 6 0 16,0 0 0-16,-3 0-2 15,-8 0-5 1,4 0-10-16,-9-15-9 0,-1-1-7 16,-6 1 2-16,0-3-2 15,-9-6 1-15,-2-5 9 16</inkml:trace>
          <inkml:trace contextRef="#ctx0" brushRef="#br0" timeOffset="10325.5584">12493-1735 133 0,'28'17'34'16,"-4"1"-2"-16,6 8-18 15,-2 0-14-15,-2 12 0 16,-1 9 0-16,-3 8-1 16,-9 13 1-16,-5 1-1 15,-8 7 0-15,-8-2-1 0,1-11 1 16,-4-9-8-16,2-7-4 15,-2-18-3-15,11-29-1 16,0 0 1-16,-8-38-1 16,8-14 1-16,8-3 2 15,-8-6 9-15,9-1 14 16,-1 1 8-16,-8 6 0 16,15 11 2-16,-4 12 0 15,9 7-1-15,-1 2-1 16,15 3-3-16,0 2-8 15,10-2-6-15,-1 3 0 16,0 0 0-16,-2 10-1 16,-7 1 0-16,-5 15 0 0,-13 13-1 15,-5 15 1-15,-11 10-1 16,-7 8 1 0,-7 4 0-16,-7 12-6 15,-9 4-6-15,-5-4-5 0,-10-1-3 16,-3-2-3-16,-13-1-6 15,-9 1-3-15,1 3-2 16,-4-9 7-16,3-1 28 16,6 2 0-16,1-5 0 15,7-10 7-15,16-2 21 16,7-9 6-16,10-6 0 16,9-3 1-16,14-3-4 15,0-8-11-15,9 5-7 0,4-2-10 16,1 0-2-1,0 2-2-15,0-2 1 16,-14-20-12-16,20 20-6 16,-20-20-2-16,0 0-3 0,21-24 1 15,-16-1-1-15,9-8 1 16,-6-9 3-16,10-4 17 16,2 4 12-16,-1-4 6 15,7 4 7-15,-1 3 0 16,14 8 0-16,-10-3 0 15,15 7-4-15,-5 1-4 16,12 3-7-16,-2-4-4 16,7 2-3-16,-2-4-1 15,2 11 0-15,-5-2 0 0,-2 3 0 0,-11 6-1 16,-8 11 1-16,-12 0-1 16,-10 20 1-16,-8 9-1 15,-20 11 1-15,-3 5-1 16,-10 9 1-16,-3 1-1 15,-4 4 1-15,-6 8-7 16,-6-8-2-16,1 9-2 16,-6 1 3-16,3 6 0 15,-4-6 1-15,10 0 3 16,-1-8 2-16,11-9 4 16,9-4 5-16,13-21-6 0,7-8-5 15,9-19-8-15,0 0-7 16,0 0-10-16,30-23 1 15,-15 0-2-15,1 2 2 16,-4-3 20-16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FC360-5F08-4075-AD7D-B968EC262212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95D94-F937-487A-BE2C-AE501E0F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12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赵书记、各位领导，各位同事，大家下午好。接下来由我为大家简要介绍一下排版以及公文排版的相关知识。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在介绍前，我想说一下我做这份演示稿的一个思路。我的这个演示稿关注于问题点的提出上，而不在于这个事情应该怎样做，我相信大家有很强的自学能力和寻找答案的内驱力，通过自己的动手，将问题解决，并积累于自己的知识宝库中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5D94-F937-487A-BE2C-AE501E0F03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92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我们知道，排版一般就是将一篇内容已经</a:t>
            </a:r>
            <a:r>
              <a:rPr lang="en-US" altLang="zh-CN" dirty="0" smtClean="0"/>
              <a:t>OK</a:t>
            </a:r>
            <a:r>
              <a:rPr lang="zh-CN" altLang="en-US" dirty="0" smtClean="0"/>
              <a:t>的文章或者各种元素在纸面上排出一个布局，相对于文字上的撰写，很多人认为排版这个事情可能相对比较低端，没有技术含量。但是我个人认为，排版这个工作，实际上也是对排版内容的第二次创作，一幅好的排版，可以让人赏心悦目，增加内容的舒适感和可读性，而一幅差的排版，则完全可以毁掉内容，无论内容多么棒。所以，从这个角度讲，排版可以称之为一门艺术，把这个事做好，完全可以与一件艺术品相媲美，而排版者也会在其中体验较大的乐趣和成就感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但是排版这个事情还是非常专业的，比如报纸、杂志的排版，一本书的排版，乃至一份公文的排版，这都需要一定程度的技术功底，而且需要一些非常专业的软件，比如</a:t>
            </a:r>
            <a:r>
              <a:rPr lang="en-US" altLang="zh-CN" dirty="0" smtClean="0"/>
              <a:t>Adobe</a:t>
            </a:r>
            <a:r>
              <a:rPr lang="zh-CN" altLang="en-US" dirty="0" smtClean="0"/>
              <a:t>公司的</a:t>
            </a:r>
            <a:r>
              <a:rPr lang="en-US" altLang="zh-CN" dirty="0" smtClean="0"/>
              <a:t>PageMaker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InDesign</a:t>
            </a:r>
            <a:r>
              <a:rPr lang="zh-CN" altLang="en-US" dirty="0" smtClean="0"/>
              <a:t>或者各类</a:t>
            </a:r>
            <a:r>
              <a:rPr lang="en-US" altLang="zh-CN" dirty="0" err="1" smtClean="0"/>
              <a:t>TeX</a:t>
            </a:r>
            <a:r>
              <a:rPr lang="zh-CN" altLang="en-US" dirty="0" smtClean="0"/>
              <a:t>标准的软件，而对于我们日常办公来讲，那些都太高大上了，而且处理我们日常的工作也绰绰有余，毕竟我们还不是搞印刷业搞专业排版的。那么我们手上有什么，能一定程度上做到这些，对，就是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这个软件，包括与之兼容的</a:t>
            </a:r>
            <a:r>
              <a:rPr lang="en-US" altLang="zh-CN" dirty="0" smtClean="0"/>
              <a:t>WPS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OpenOffice</a:t>
            </a:r>
            <a:r>
              <a:rPr lang="zh-CN" altLang="en-US" dirty="0" smtClean="0"/>
              <a:t>之类的字处理软件。这些软件具备了一定的排版功能，虽然相比那些高大上的软件，无法非常完美地排出一样艺术品般的版式，但仍然能够胜任我们大部分的工作。那么怎样用好这些排版功能，使出自我们手的文字漂亮的浮于纸面，是我现在这段小讲座关注的事情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有关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的排版，台湾作家侯捷曾在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年写过一本</a:t>
            </a:r>
            <a:r>
              <a:rPr lang="en-US" altLang="zh-CN" dirty="0" smtClean="0"/>
              <a:t>《word</a:t>
            </a:r>
            <a:r>
              <a:rPr lang="zh-CN" altLang="en-US" dirty="0" smtClean="0"/>
              <a:t>排版艺术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，这本书相对于一般我们能大量看到的讲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怎么操作，</a:t>
            </a:r>
            <a:r>
              <a:rPr lang="en-US" altLang="zh-CN" dirty="0" smtClean="0"/>
              <a:t>office</a:t>
            </a:r>
            <a:r>
              <a:rPr lang="zh-CN" altLang="en-US" dirty="0" smtClean="0"/>
              <a:t>怎么操作的技术书、工具书，更注重怎么实现想要的东西，整体看没有那么技术，但实际上却将技术融入其中。当然，这本书成于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年，距今已经十余年了，书中所用的还是</a:t>
            </a:r>
            <a:r>
              <a:rPr lang="en-US" altLang="zh-CN" dirty="0" smtClean="0"/>
              <a:t>word 2003</a:t>
            </a:r>
            <a:r>
              <a:rPr lang="zh-CN" altLang="en-US" dirty="0" smtClean="0"/>
              <a:t>，但是我觉得其指导意义还是不变的。大家如果有精力，可以找一找看一看，好像这本书在网上有完整的电子版，咱们图书馆也有这本书。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5D94-F937-487A-BE2C-AE501E0F03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30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5D94-F937-487A-BE2C-AE501E0F03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7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度量单位</a:t>
            </a:r>
            <a:endParaRPr lang="en-US" altLang="zh-CN" dirty="0" smtClean="0"/>
          </a:p>
          <a:p>
            <a:r>
              <a:rPr lang="zh-CN" altLang="en-US" dirty="0" smtClean="0"/>
              <a:t>我们在日常使用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的时候，整个文档的排布是基于一套统一的度量体系，但是这个度量体系有着多种单位制，比如选择字体的时候，以“号”为单位，而设置段间距的时候却又是“磅”，最后在调整页面尺寸的时候，又变成了“厘米”，所有的这些度量单位，是有一个固定的换算关系，从表上可以看到我们经常用到的三号字为</a:t>
            </a:r>
            <a:r>
              <a:rPr lang="en-US" altLang="zh-CN" dirty="0" smtClean="0"/>
              <a:t>16</a:t>
            </a:r>
            <a:r>
              <a:rPr lang="zh-CN" altLang="en-US" dirty="0" smtClean="0"/>
              <a:t>磅大约</a:t>
            </a:r>
            <a:r>
              <a:rPr lang="en-US" altLang="zh-CN" dirty="0" smtClean="0"/>
              <a:t>5</a:t>
            </a:r>
            <a:r>
              <a:rPr lang="zh-CN" altLang="en-US" dirty="0" smtClean="0"/>
              <a:t>毫米，所以设置段间距的时候我如果设置到</a:t>
            </a:r>
            <a:r>
              <a:rPr lang="en-US" altLang="zh-CN" dirty="0" smtClean="0"/>
              <a:t>14</a:t>
            </a:r>
            <a:r>
              <a:rPr lang="zh-CN" altLang="en-US" dirty="0" smtClean="0"/>
              <a:t>磅，这个字就无法显示完整了。除了这些，还有一个“字符”的单位，这个则是基于默认字体的大小确定尺寸，稍后我们会再次提到。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版心（页面设置）</a:t>
            </a:r>
            <a:endParaRPr lang="en-US" altLang="zh-CN" dirty="0" smtClean="0"/>
          </a:p>
          <a:p>
            <a:r>
              <a:rPr lang="zh-CN" altLang="en-US" dirty="0" smtClean="0"/>
              <a:t>页面是整篇文档的载体，是基础。版心则是我们的文字需要出现在的那个小框框，也就是扣除了上下左右白边的中心部分。在排版中，这个中心部分称之为版心。那么在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中通过设置页边距，完成版心的设置。当然，在页面设置的对话框中，除了页边距，还有纸张方向、纸张尺寸等各类设置，而针对我们一般的节能减排减少浪费采用双面打印文稿的要求，为了美观和每张纸正反面的对称，还可以设置多页时的“对称页边距”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样式表</a:t>
            </a:r>
            <a:endParaRPr lang="en-US" altLang="zh-CN" dirty="0" smtClean="0"/>
          </a:p>
          <a:p>
            <a:r>
              <a:rPr lang="zh-CN" altLang="en-US" dirty="0" smtClean="0"/>
              <a:t>样式表可以说是一套比较强大的东西。他是什么呢，举个例子，我们作了三个蛋糕模子，然后拿来了三块面团，往模子上一放，三块面团自然成了那三块模子的样子。那么样式表就是这个模子，就是模板，设定好的样式，将选定的文字套用样式，直接就能形成目标格式，省心省力。而且这其中还有一个好处，不如我们全篇要换用其它字体，有了样式，就可以直接修改样式以改变整篇，而不需要再一段一段地修改。大家可以看到我现在的这个样式表定义了一些基本元素，比如正文内容、一级标题、公文标题等。那么我们使用这些样式，就可以直接将文字变成为目标格式，只需轻轻一点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节</a:t>
            </a:r>
            <a:endParaRPr lang="en-US" altLang="zh-CN" dirty="0" smtClean="0"/>
          </a:p>
          <a:p>
            <a:r>
              <a:rPr lang="zh-CN" altLang="en-US" dirty="0" smtClean="0"/>
              <a:t>最后我提一下“节”的概念。实际上在当初英文版的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翻译成中文版的时候，这个词找的并不是那么准确，对于英文来讲，我猜应该是</a:t>
            </a:r>
            <a:r>
              <a:rPr lang="en-US" altLang="zh-CN" dirty="0" smtClean="0"/>
              <a:t>Section</a:t>
            </a:r>
            <a:r>
              <a:rPr lang="zh-CN" altLang="en-US" dirty="0" smtClean="0"/>
              <a:t>，一个分段、区段。那么也就是说节就好比我们的一本完整书的各个部门，有序言、目录、各个章节，也还有附录、附注和索引等等。用到公文中，应该就是正文、附件以及附注的每一个分区。那么节能做到什么，比如页码的非统一样式非统一编号，纸张的竖版横板混排，页眉页脚按节设置不同的内容，双面印制时的奇偶页问题，以及不同的分区不同的版心大小等等，基本可以说，虽然在统一的一篇文档中，通过节的使用，可以使不同设置标准的内容，编排在一起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5D94-F937-487A-BE2C-AE501E0F03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40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1800" dirty="0" smtClean="0">
                <a:latin typeface="+mn-ea"/>
              </a:rPr>
              <a:t>Word</a:t>
            </a:r>
            <a:r>
              <a:rPr lang="zh-CN" altLang="en-US" sz="1800" dirty="0" smtClean="0">
                <a:latin typeface="+mn-ea"/>
              </a:rPr>
              <a:t>排版的特殊技法</a:t>
            </a:r>
            <a:endParaRPr lang="en-US" altLang="zh-CN" sz="18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字体缩放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调整宽度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制表符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段落的字符避首避尾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显示标记</a:t>
            </a:r>
            <a:endParaRPr lang="en-US" altLang="zh-CN" sz="1400" dirty="0" smtClean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95D94-F937-487A-BE2C-AE501E0F03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30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3028950"/>
            <a:ext cx="485775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50292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1650">
                <a:solidFill>
                  <a:srgbClr val="FFFFFF"/>
                </a:solidFill>
              </a:defRPr>
            </a:lvl1pPr>
            <a:lvl2pPr marL="292220" indent="0" algn="ctr">
              <a:buNone/>
            </a:lvl2pPr>
            <a:lvl3pPr marL="584439" indent="0" algn="ctr">
              <a:buNone/>
            </a:lvl3pPr>
            <a:lvl4pPr marL="876659" indent="0" algn="ctr">
              <a:buNone/>
            </a:lvl4pPr>
            <a:lvl5pPr marL="1168877" indent="0" algn="ctr">
              <a:buNone/>
            </a:lvl5pPr>
            <a:lvl6pPr marL="1461097" indent="0" algn="ctr">
              <a:buNone/>
            </a:lvl6pPr>
            <a:lvl7pPr marL="1753316" indent="0" algn="ctr">
              <a:buNone/>
            </a:lvl7pPr>
            <a:lvl8pPr marL="2045536" indent="0" algn="ctr">
              <a:buNone/>
            </a:lvl8pPr>
            <a:lvl9pPr marL="2337755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>
              <a:defRPr sz="1275">
                <a:solidFill>
                  <a:srgbClr val="FFFFFF"/>
                </a:solidFill>
              </a:defRPr>
            </a:lvl1pPr>
          </a:lstStyle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6"/>
            <a:ext cx="440055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6057900" cy="652463"/>
          </a:xfrm>
        </p:spPr>
        <p:txBody>
          <a:bodyPr anchor="ctr"/>
          <a:lstStyle>
            <a:lvl1pPr algn="l">
              <a:buNone/>
              <a:defRPr sz="2775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1314450"/>
            <a:ext cx="4800600" cy="3314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7" y="1316739"/>
            <a:ext cx="1211480" cy="1609211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>
              <a:buFontTx/>
              <a:buNone/>
              <a:defRPr sz="1050"/>
            </a:lvl1pPr>
            <a:lvl2pPr>
              <a:buFontTx/>
              <a:buNone/>
              <a:defRPr sz="750"/>
            </a:lvl2pPr>
            <a:lvl3pPr>
              <a:buFontTx/>
              <a:buNone/>
              <a:defRPr sz="675"/>
            </a:lvl3pPr>
            <a:lvl4pPr>
              <a:buFontTx/>
              <a:buNone/>
              <a:defRPr sz="600"/>
            </a:lvl4pPr>
            <a:lvl5pPr>
              <a:buFontTx/>
              <a:buNone/>
              <a:defRPr sz="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899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486150"/>
            <a:ext cx="5486400" cy="514350"/>
          </a:xfrm>
        </p:spPr>
        <p:txBody>
          <a:bodyPr anchor="ctr"/>
          <a:lstStyle>
            <a:lvl1pPr algn="l"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3"/>
            <a:ext cx="2000250" cy="273844"/>
          </a:xfrm>
        </p:spPr>
        <p:txBody>
          <a:bodyPr rtlCol="0"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>
              <a:defRPr sz="1800"/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7"/>
            <a:ext cx="3429000" cy="273844"/>
          </a:xfrm>
        </p:spPr>
        <p:txBody>
          <a:bodyPr rtlCol="0"/>
          <a:lstStyle/>
          <a:p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025"/>
            </a:lvl1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15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457202"/>
            <a:ext cx="1543050" cy="41374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57201"/>
            <a:ext cx="4171950" cy="413742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4686304"/>
            <a:ext cx="1657350" cy="273844"/>
          </a:xfrm>
        </p:spPr>
        <p:txBody>
          <a:bodyPr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3" y="4686158"/>
            <a:ext cx="4180112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4" tIns="29222" rIns="58444" bIns="29222"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4606529" y="457200"/>
            <a:ext cx="17145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4" tIns="29222" rIns="58444" bIns="29222"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4" tIns="29222" rIns="58444" bIns="29222"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492229" y="108349"/>
            <a:ext cx="400050" cy="183357"/>
          </a:xfrm>
        </p:spPr>
        <p:txBody>
          <a:bodyPr/>
          <a:lstStyle/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15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71450"/>
            <a:ext cx="6115050" cy="742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1200150"/>
            <a:ext cx="6115050" cy="3371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 rot="16200000">
            <a:off x="-2256986" y="2265825"/>
            <a:ext cx="5143500" cy="61184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 rot="16200000">
            <a:off x="-110544" y="4455109"/>
            <a:ext cx="845259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 rot="16200000">
            <a:off x="-1757376" y="1802000"/>
            <a:ext cx="413892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67664" y="1812287"/>
            <a:ext cx="4138926" cy="514350"/>
          </a:xfrm>
        </p:spPr>
        <p:txBody>
          <a:bodyPr anchor="ctr"/>
          <a:lstStyle>
            <a:lvl1pPr algn="l"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 rot="16200000">
            <a:off x="-138582" y="4483148"/>
            <a:ext cx="864096" cy="497684"/>
          </a:xfrm>
        </p:spPr>
        <p:txBody>
          <a:bodyPr rtlCol="0"/>
          <a:lstStyle>
            <a:lvl1pPr>
              <a:defRPr sz="1800"/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"/>
          </p:nvPr>
        </p:nvSpPr>
        <p:spPr>
          <a:xfrm>
            <a:off x="764704" y="195486"/>
            <a:ext cx="5976664" cy="48245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0611461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 rot="16200000">
            <a:off x="-2256986" y="2265825"/>
            <a:ext cx="5143500" cy="61184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 rot="16200000">
            <a:off x="-110544" y="4455109"/>
            <a:ext cx="845259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 rot="16200000">
            <a:off x="-1757376" y="1802000"/>
            <a:ext cx="413892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67664" y="1812287"/>
            <a:ext cx="4138926" cy="514350"/>
          </a:xfrm>
        </p:spPr>
        <p:txBody>
          <a:bodyPr anchor="ctr"/>
          <a:lstStyle>
            <a:lvl1pPr algn="l"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 rot="16200000">
            <a:off x="-138582" y="4483148"/>
            <a:ext cx="864096" cy="497684"/>
          </a:xfrm>
        </p:spPr>
        <p:txBody>
          <a:bodyPr rtlCol="0"/>
          <a:lstStyle>
            <a:lvl1pPr>
              <a:defRPr sz="1800"/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"/>
          </p:nvPr>
        </p:nvSpPr>
        <p:spPr>
          <a:xfrm>
            <a:off x="764704" y="195486"/>
            <a:ext cx="2880320" cy="48245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2"/>
          </p:nvPr>
        </p:nvSpPr>
        <p:spPr>
          <a:xfrm>
            <a:off x="3861048" y="195485"/>
            <a:ext cx="2880320" cy="48245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27586905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>
              <a:buNone/>
              <a:defRPr sz="2775" b="0" cap="none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192175"/>
            <a:ext cx="2914650" cy="3429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1192175"/>
            <a:ext cx="2914650" cy="3429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04788"/>
            <a:ext cx="611505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2914650" cy="2686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1828800"/>
            <a:ext cx="2914650" cy="2686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1314450"/>
            <a:ext cx="291465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275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1314450"/>
            <a:ext cx="291465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275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71450"/>
            <a:ext cx="6115050" cy="742950"/>
          </a:xfrm>
          <a:prstGeom prst="rect">
            <a:avLst/>
          </a:prstGeom>
        </p:spPr>
        <p:txBody>
          <a:bodyPr vert="horz" lIns="77925" tIns="38963" rIns="77925" bIns="38963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200150"/>
            <a:ext cx="6115050" cy="3394710"/>
          </a:xfrm>
          <a:prstGeom prst="rect">
            <a:avLst/>
          </a:prstGeom>
        </p:spPr>
        <p:txBody>
          <a:bodyPr vert="horz" lIns="77925" tIns="38963" rIns="77925" bIns="38963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3"/>
            <a:ext cx="2000250" cy="273844"/>
          </a:xfrm>
          <a:prstGeom prst="rect">
            <a:avLst/>
          </a:prstGeom>
        </p:spPr>
        <p:txBody>
          <a:bodyPr vert="horz" lIns="77925" tIns="38963" rIns="77925" bIns="38963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00A5E87-8E41-45B3-AD57-B8C27BC460FB}" type="datetimeFigureOut">
              <a:rPr lang="zh-CN" altLang="en-US" smtClean="0"/>
              <a:t>2015-5-18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2" y="4686157"/>
            <a:ext cx="4065812" cy="273844"/>
          </a:xfrm>
          <a:prstGeom prst="rect">
            <a:avLst/>
          </a:prstGeom>
        </p:spPr>
        <p:txBody>
          <a:bodyPr vert="horz" lIns="77925" tIns="38963" rIns="77925" bIns="38963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42912" y="96012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8444" tIns="29222" rIns="58444" bIns="29222" anchor="ctr"/>
          <a:lstStyle/>
          <a:p>
            <a:pPr algn="ctr"/>
            <a:endParaRPr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8"/>
            <a:ext cx="400050" cy="183357"/>
          </a:xfrm>
          <a:prstGeom prst="rect">
            <a:avLst/>
          </a:prstGeom>
        </p:spPr>
        <p:txBody>
          <a:bodyPr vert="horz" lIns="77925" tIns="38963" rIns="77925" bIns="38963" anchor="ctr" anchorCtr="0">
            <a:norm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fld id="{220CA31F-8470-4D2A-ADF8-1D68CBD64B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98" r:id="rId3"/>
    <p:sldLayoutId id="2147483899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ransition spd="slow" advTm="21500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27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4554" indent="-204554" algn="l" rtl="0" eaLnBrk="1" latinLnBrk="0" hangingPunct="1">
        <a:spcBef>
          <a:spcPts val="448"/>
        </a:spcBef>
        <a:buClr>
          <a:schemeClr val="accent2"/>
        </a:buClr>
        <a:buSzPct val="60000"/>
        <a:buFont typeface="Wingdings"/>
        <a:buChar char="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09107" indent="-175332" algn="l" rtl="0" eaLnBrk="1" latinLnBrk="0" hangingPunct="1">
        <a:spcBef>
          <a:spcPts val="352"/>
        </a:spcBef>
        <a:buClr>
          <a:schemeClr val="accent1"/>
        </a:buClr>
        <a:buSzPct val="70000"/>
        <a:buFont typeface="Wingdings 2"/>
        <a:buChar char="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584439" indent="-146110" algn="l" rtl="0" eaLnBrk="1" latinLnBrk="0" hangingPunct="1">
        <a:spcBef>
          <a:spcPts val="320"/>
        </a:spcBef>
        <a:buClr>
          <a:schemeClr val="accent2"/>
        </a:buClr>
        <a:buSzPct val="7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76659" indent="-146110" algn="l" rtl="0" eaLnBrk="1" latinLnBrk="0" hangingPunct="1">
        <a:spcBef>
          <a:spcPts val="256"/>
        </a:spcBef>
        <a:buClr>
          <a:schemeClr val="accent3"/>
        </a:buClr>
        <a:buSzPct val="75000"/>
        <a:buFont typeface="Wingdings"/>
        <a:buChar char="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168877" indent="-146110" algn="l" rtl="0" eaLnBrk="1" latinLnBrk="0" hangingPunct="1">
        <a:spcBef>
          <a:spcPts val="256"/>
        </a:spcBef>
        <a:buClr>
          <a:schemeClr val="accent4"/>
        </a:buClr>
        <a:buSzPct val="65000"/>
        <a:buFont typeface="Wingdings"/>
        <a:buChar char="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344209" indent="-14611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19541" indent="-14611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94873" indent="-14611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70204" indent="-14611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9222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8443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7665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688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6109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175331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04553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33775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zh-CN" altLang="en-US" sz="6000" dirty="0" smtClean="0"/>
              <a:t>公文排版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学校办公室  </a:t>
            </a:r>
            <a:r>
              <a:rPr lang="zh-CN" altLang="en-US" sz="2400" dirty="0"/>
              <a:t>荣新岩</a:t>
            </a:r>
          </a:p>
        </p:txBody>
      </p:sp>
    </p:spTree>
    <p:extLst>
      <p:ext uri="{BB962C8B-B14F-4D97-AF65-F5344CB8AC3E}">
        <p14:creationId xmlns:p14="http://schemas.microsoft.com/office/powerpoint/2010/main" val="2708270436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公文排版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2346"/>
            <a:ext cx="2879725" cy="4070245"/>
          </a:xfrm>
        </p:spPr>
      </p:pic>
      <p:pic>
        <p:nvPicPr>
          <p:cNvPr id="5" name="内容占位符 4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570118"/>
            <a:ext cx="2881313" cy="4074701"/>
          </a:xfrm>
        </p:spPr>
      </p:pic>
    </p:spTree>
    <p:extLst>
      <p:ext uri="{BB962C8B-B14F-4D97-AF65-F5344CB8AC3E}">
        <p14:creationId xmlns:p14="http://schemas.microsoft.com/office/powerpoint/2010/main" val="19194665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公文排版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2346"/>
            <a:ext cx="2879725" cy="4070245"/>
          </a:xfrm>
        </p:spPr>
      </p:pic>
      <p:pic>
        <p:nvPicPr>
          <p:cNvPr id="7" name="内容占位符 6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570118"/>
            <a:ext cx="2881313" cy="4074701"/>
          </a:xfrm>
        </p:spPr>
      </p:pic>
    </p:spTree>
    <p:extLst>
      <p:ext uri="{BB962C8B-B14F-4D97-AF65-F5344CB8AC3E}">
        <p14:creationId xmlns:p14="http://schemas.microsoft.com/office/powerpoint/2010/main" val="3684154654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公文排版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2346"/>
            <a:ext cx="2879725" cy="4070245"/>
          </a:xfrm>
        </p:spPr>
      </p:pic>
      <p:pic>
        <p:nvPicPr>
          <p:cNvPr id="7" name="内容占位符 6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570118"/>
            <a:ext cx="2881313" cy="4074701"/>
          </a:xfrm>
        </p:spPr>
      </p:pic>
    </p:spTree>
    <p:extLst>
      <p:ext uri="{BB962C8B-B14F-4D97-AF65-F5344CB8AC3E}">
        <p14:creationId xmlns:p14="http://schemas.microsoft.com/office/powerpoint/2010/main" val="661025759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公文排版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19" y="195263"/>
            <a:ext cx="3411450" cy="4824412"/>
          </a:xfrm>
        </p:spPr>
      </p:pic>
    </p:spTree>
    <p:extLst>
      <p:ext uri="{BB962C8B-B14F-4D97-AF65-F5344CB8AC3E}">
        <p14:creationId xmlns:p14="http://schemas.microsoft.com/office/powerpoint/2010/main" val="2112605322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公文排版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19" y="195263"/>
            <a:ext cx="3411450" cy="4824412"/>
          </a:xfrm>
        </p:spPr>
      </p:pic>
    </p:spTree>
    <p:extLst>
      <p:ext uri="{BB962C8B-B14F-4D97-AF65-F5344CB8AC3E}">
        <p14:creationId xmlns:p14="http://schemas.microsoft.com/office/powerpoint/2010/main" val="1498464217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44" y="773906"/>
            <a:ext cx="4191000" cy="366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73097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公文排版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800" dirty="0">
                <a:latin typeface="+mn-ea"/>
              </a:rPr>
              <a:t>排版的</a:t>
            </a:r>
            <a:r>
              <a:rPr lang="zh-CN" altLang="en-US" sz="1800" dirty="0" smtClean="0">
                <a:latin typeface="+mn-ea"/>
              </a:rPr>
              <a:t>艺术</a:t>
            </a:r>
            <a:endParaRPr lang="en-US" altLang="zh-CN" sz="18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好的排版，为内容添砖加瓦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>
                <a:latin typeface="+mn-ea"/>
              </a:rPr>
              <a:t>坏</a:t>
            </a:r>
            <a:r>
              <a:rPr lang="zh-CN" altLang="en-US" sz="1400" dirty="0" smtClean="0">
                <a:latin typeface="+mn-ea"/>
              </a:rPr>
              <a:t>的排版，毁掉精彩的内容</a:t>
            </a:r>
            <a:endParaRPr lang="en-US" altLang="zh-CN" sz="1400" dirty="0" smtClean="0">
              <a:latin typeface="+mn-ea"/>
            </a:endParaRPr>
          </a:p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800" dirty="0" smtClean="0">
                <a:latin typeface="+mn-ea"/>
              </a:rPr>
              <a:t>专业的排版</a:t>
            </a:r>
            <a:endParaRPr lang="en-US" altLang="zh-CN" sz="18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1400" dirty="0" smtClean="0">
                <a:latin typeface="+mn-ea"/>
              </a:rPr>
              <a:t>PageMaker</a:t>
            </a:r>
            <a:r>
              <a:rPr lang="zh-CN" altLang="en-US" sz="1400" dirty="0" smtClean="0">
                <a:latin typeface="+mn-ea"/>
              </a:rPr>
              <a:t>、</a:t>
            </a:r>
            <a:r>
              <a:rPr lang="en-US" altLang="zh-CN" sz="1400" dirty="0" smtClean="0">
                <a:latin typeface="+mn-ea"/>
              </a:rPr>
              <a:t>InDesign</a:t>
            </a:r>
            <a:r>
              <a:rPr lang="zh-CN" altLang="en-US" sz="1400" dirty="0" smtClean="0">
                <a:latin typeface="+mn-ea"/>
              </a:rPr>
              <a:t>、</a:t>
            </a:r>
            <a:r>
              <a:rPr lang="en-US" altLang="zh-CN" sz="1400" dirty="0" err="1" smtClean="0">
                <a:latin typeface="+mn-ea"/>
              </a:rPr>
              <a:t>TeX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图书、杂志、报纸</a:t>
            </a:r>
            <a:endParaRPr lang="en-US" altLang="zh-CN" sz="1400" dirty="0" smtClean="0">
              <a:latin typeface="+mn-ea"/>
            </a:endParaRPr>
          </a:p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800" dirty="0" smtClean="0">
                <a:latin typeface="+mn-ea"/>
              </a:rPr>
              <a:t>日常的排版</a:t>
            </a:r>
            <a:endParaRPr lang="en-US" altLang="zh-CN" sz="18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1400" dirty="0" smtClean="0">
                <a:latin typeface="+mn-ea"/>
              </a:rPr>
              <a:t>Word</a:t>
            </a:r>
            <a:r>
              <a:rPr lang="zh-CN" altLang="en-US" sz="1400" dirty="0" smtClean="0">
                <a:latin typeface="+mn-ea"/>
              </a:rPr>
              <a:t>（</a:t>
            </a:r>
            <a:r>
              <a:rPr lang="en-US" altLang="zh-CN" sz="1400" dirty="0" smtClean="0">
                <a:latin typeface="+mn-ea"/>
              </a:rPr>
              <a:t>WPS</a:t>
            </a:r>
            <a:r>
              <a:rPr lang="zh-CN" altLang="en-US" sz="1400" dirty="0" smtClean="0">
                <a:latin typeface="+mn-ea"/>
              </a:rPr>
              <a:t>、</a:t>
            </a:r>
            <a:r>
              <a:rPr lang="en-US" altLang="zh-CN" sz="1400" dirty="0" smtClean="0">
                <a:latin typeface="+mn-ea"/>
              </a:rPr>
              <a:t>O</a:t>
            </a:r>
            <a:r>
              <a:rPr lang="en-US" altLang="zh-CN" sz="1400" dirty="0">
                <a:latin typeface="+mn-ea"/>
              </a:rPr>
              <a:t>pen</a:t>
            </a:r>
            <a:r>
              <a:rPr lang="en-US" altLang="zh-CN" sz="1400" dirty="0" smtClean="0">
                <a:latin typeface="+mn-ea"/>
              </a:rPr>
              <a:t>Office</a:t>
            </a:r>
            <a:r>
              <a:rPr lang="zh-CN" altLang="en-US" sz="1400" dirty="0" smtClean="0">
                <a:latin typeface="+mn-ea"/>
              </a:rPr>
              <a:t>）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日常工作，文件等</a:t>
            </a:r>
            <a:endParaRPr lang="en-US" altLang="zh-CN" sz="1400" dirty="0" smtClean="0">
              <a:latin typeface="+mn-ea"/>
            </a:endParaRPr>
          </a:p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800" dirty="0" smtClean="0">
                <a:latin typeface="+mn-ea"/>
              </a:rPr>
              <a:t>字处理软件具备一定的排版功能，能够处理日常各类排版需要</a:t>
            </a:r>
            <a:endParaRPr lang="en-US" altLang="zh-CN" sz="1800" dirty="0" smtClean="0">
              <a:latin typeface="+mn-ea"/>
            </a:endParaRPr>
          </a:p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1800" dirty="0" smtClean="0">
                <a:latin typeface="+mn-ea"/>
              </a:rPr>
              <a:t>《Word</a:t>
            </a:r>
            <a:r>
              <a:rPr lang="zh-CN" altLang="en-US" sz="1800" dirty="0" smtClean="0">
                <a:latin typeface="+mn-ea"/>
              </a:rPr>
              <a:t>排版艺术</a:t>
            </a:r>
            <a:r>
              <a:rPr lang="en-US" altLang="zh-CN" sz="1800" dirty="0" smtClean="0">
                <a:latin typeface="+mn-ea"/>
              </a:rPr>
              <a:t>》</a:t>
            </a:r>
            <a:r>
              <a:rPr lang="zh-CN" altLang="en-US" sz="1800" dirty="0" smtClean="0">
                <a:latin typeface="+mn-ea"/>
              </a:rPr>
              <a:t>，侯捷，</a:t>
            </a:r>
            <a:r>
              <a:rPr lang="en-US" altLang="zh-CN" sz="1800" dirty="0" smtClean="0">
                <a:latin typeface="+mn-ea"/>
              </a:rPr>
              <a:t>2004</a:t>
            </a:r>
            <a:r>
              <a:rPr lang="zh-CN" altLang="en-US" sz="1800" dirty="0" smtClean="0">
                <a:latin typeface="+mn-ea"/>
              </a:rPr>
              <a:t>年</a:t>
            </a:r>
            <a:endParaRPr lang="en-US" altLang="zh-CN" sz="1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003931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公文排版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1800" dirty="0" smtClean="0">
                <a:latin typeface="+mn-ea"/>
              </a:rPr>
              <a:t>Word</a:t>
            </a:r>
            <a:r>
              <a:rPr lang="zh-CN" altLang="en-US" sz="1800" dirty="0" smtClean="0">
                <a:latin typeface="+mn-ea"/>
              </a:rPr>
              <a:t>排版的基本知识</a:t>
            </a:r>
            <a:endParaRPr lang="en-US" altLang="zh-CN" sz="18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字体、字号，粗体、斜体、颜色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段落，段前、段后、段间距，对齐、缩进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表格，高度、宽度、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页眉、页脚，页码，设置、位置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文本框、图形、图片，插入、形状、尺寸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图</a:t>
            </a:r>
            <a:r>
              <a:rPr lang="zh-CN" altLang="en-US" sz="1400" dirty="0">
                <a:latin typeface="+mn-ea"/>
              </a:rPr>
              <a:t>文混</a:t>
            </a:r>
            <a:r>
              <a:rPr lang="zh-CN" altLang="en-US" sz="1400" dirty="0" smtClean="0">
                <a:latin typeface="+mn-ea"/>
              </a:rPr>
              <a:t>排，位置、图形环绕</a:t>
            </a:r>
            <a:endParaRPr lang="en-US" altLang="zh-CN" sz="1400" dirty="0" smtClean="0">
              <a:latin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墨迹 7"/>
              <p14:cNvContentPartPr/>
              <p14:nvPr/>
            </p14:nvContentPartPr>
            <p14:xfrm>
              <a:off x="1124744" y="3075806"/>
              <a:ext cx="5415840" cy="1506600"/>
            </p14:xfrm>
          </p:contentPart>
        </mc:Choice>
        <mc:Fallback xmlns="">
          <p:pic>
            <p:nvPicPr>
              <p:cNvPr id="8" name="墨迹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3864" y="3053846"/>
                <a:ext cx="5440680" cy="154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5151799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公文排版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1800" dirty="0" smtClean="0">
                <a:latin typeface="+mn-ea"/>
              </a:rPr>
              <a:t>Word</a:t>
            </a:r>
            <a:r>
              <a:rPr lang="zh-CN" altLang="en-US" sz="1800" dirty="0" smtClean="0">
                <a:latin typeface="+mn-ea"/>
              </a:rPr>
              <a:t>排版的基本知识</a:t>
            </a:r>
            <a:endParaRPr lang="en-US" altLang="zh-CN" sz="18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度量单位（字符、号、厘米、磅，</a:t>
            </a:r>
            <a:r>
              <a:rPr lang="en-US" altLang="zh-CN" sz="1400" dirty="0" smtClean="0">
                <a:latin typeface="+mn-ea"/>
              </a:rPr>
              <a:t>1</a:t>
            </a:r>
            <a:r>
              <a:rPr lang="zh-CN" altLang="en-US" sz="1400" dirty="0" smtClean="0">
                <a:latin typeface="+mn-ea"/>
              </a:rPr>
              <a:t>厘米</a:t>
            </a:r>
            <a:r>
              <a:rPr lang="en-US" altLang="zh-CN" sz="1400" dirty="0" smtClean="0">
                <a:latin typeface="+mn-ea"/>
              </a:rPr>
              <a:t>=28.35</a:t>
            </a:r>
            <a:r>
              <a:rPr lang="zh-CN" altLang="en-US" sz="1400" dirty="0" smtClean="0">
                <a:latin typeface="+mn-ea"/>
              </a:rPr>
              <a:t>磅）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版心（页面设置）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样式表</a:t>
            </a:r>
            <a:endParaRPr lang="en-US" altLang="zh-CN" sz="1400" dirty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节</a:t>
            </a:r>
            <a:endParaRPr lang="en-US" altLang="zh-CN" sz="1400" dirty="0" smtClean="0">
              <a:latin typeface="+mn-e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82" y="2931790"/>
            <a:ext cx="4703043" cy="10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33" y="1131590"/>
            <a:ext cx="1357739" cy="339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52400"/>
            <a:ext cx="39909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02" y="369392"/>
            <a:ext cx="2150397" cy="44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704975"/>
            <a:ext cx="3781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587865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altLang="zh-CN" sz="1800" dirty="0" smtClean="0">
                <a:latin typeface="+mn-ea"/>
              </a:rPr>
              <a:t>Word</a:t>
            </a:r>
            <a:r>
              <a:rPr lang="zh-CN" altLang="en-US" sz="1800" dirty="0" smtClean="0">
                <a:latin typeface="+mn-ea"/>
              </a:rPr>
              <a:t>排版的特殊技法</a:t>
            </a:r>
            <a:endParaRPr lang="en-US" altLang="zh-CN" sz="18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字体缩放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>
                <a:latin typeface="+mn-ea"/>
              </a:rPr>
              <a:t>调整宽度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制表符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段落的字符避首避尾</a:t>
            </a:r>
            <a:endParaRPr lang="en-US" altLang="zh-CN" sz="1400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1400" dirty="0" smtClean="0">
                <a:latin typeface="+mn-ea"/>
              </a:rPr>
              <a:t>显示标记</a:t>
            </a:r>
            <a:endParaRPr lang="en-US" altLang="zh-CN" sz="1400" dirty="0" smtClean="0"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43" y="1647940"/>
            <a:ext cx="2485714" cy="18476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62" y="1038417"/>
            <a:ext cx="2590476" cy="3066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2" y="1105084"/>
            <a:ext cx="4742857" cy="2933333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3463"/>
            <a:ext cx="32289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57" y="1352703"/>
            <a:ext cx="2914286" cy="2438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7" y="0"/>
            <a:ext cx="6382446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7" y="0"/>
            <a:ext cx="6382446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公文排版</a:t>
            </a:r>
          </a:p>
        </p:txBody>
      </p:sp>
    </p:spTree>
    <p:extLst>
      <p:ext uri="{BB962C8B-B14F-4D97-AF65-F5344CB8AC3E}">
        <p14:creationId xmlns:p14="http://schemas.microsoft.com/office/powerpoint/2010/main" val="872492640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公文排版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X:\党政机关公文格式国家标准_页面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195486"/>
            <a:ext cx="2737309" cy="39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2014G53_页面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1196458" y="1117504"/>
            <a:ext cx="2601212" cy="36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X:\2014G54_页面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706547" y="1117670"/>
            <a:ext cx="2602800" cy="36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955433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公文排版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764704" y="195486"/>
            <a:ext cx="2592288" cy="4824536"/>
          </a:xfrm>
        </p:spPr>
        <p:txBody>
          <a:bodyPr>
            <a:noAutofit/>
          </a:bodyPr>
          <a:lstStyle/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sz="1800" dirty="0" smtClean="0">
                <a:latin typeface="+mn-ea"/>
              </a:rPr>
              <a:t>版心标准</a:t>
            </a:r>
            <a:endParaRPr lang="zh-CN" altLang="en-US" sz="1800" dirty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altLang="zh-CN" sz="1575" dirty="0" smtClean="0">
                <a:latin typeface="+mn-ea"/>
              </a:rPr>
              <a:t>A4</a:t>
            </a:r>
            <a:r>
              <a:rPr lang="zh-CN" altLang="en-US" sz="1575" dirty="0" smtClean="0">
                <a:latin typeface="+mn-ea"/>
              </a:rPr>
              <a:t>幅面</a:t>
            </a:r>
            <a:endParaRPr lang="en-US" altLang="zh-CN" sz="1575" dirty="0" smtClean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sz="1575" dirty="0" smtClean="0">
                <a:latin typeface="+mn-ea"/>
              </a:rPr>
              <a:t>天头</a:t>
            </a:r>
            <a:r>
              <a:rPr lang="en-US" altLang="zh-CN" sz="1575" dirty="0" smtClean="0">
                <a:latin typeface="+mn-ea"/>
              </a:rPr>
              <a:t>37mm</a:t>
            </a: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sz="1575" dirty="0">
                <a:latin typeface="+mn-ea"/>
              </a:rPr>
              <a:t>左白</a:t>
            </a:r>
            <a:r>
              <a:rPr lang="zh-CN" altLang="en-US" sz="1575" dirty="0" smtClean="0">
                <a:latin typeface="+mn-ea"/>
              </a:rPr>
              <a:t>边</a:t>
            </a:r>
            <a:r>
              <a:rPr lang="en-US" altLang="zh-CN" sz="1575" dirty="0" smtClean="0">
                <a:latin typeface="+mn-ea"/>
              </a:rPr>
              <a:t>28mm</a:t>
            </a: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 smtClean="0"/>
              <a:t>版心</a:t>
            </a:r>
            <a:r>
              <a:rPr lang="en-US" altLang="zh-CN" dirty="0" smtClean="0"/>
              <a:t>156mm</a:t>
            </a:r>
            <a:r>
              <a:rPr lang="zh-CN" altLang="en-US" dirty="0" smtClean="0"/>
              <a:t>*</a:t>
            </a:r>
            <a:r>
              <a:rPr lang="en-US" altLang="zh-CN" dirty="0" smtClean="0"/>
              <a:t>225mm</a:t>
            </a: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 smtClean="0"/>
              <a:t>每面</a:t>
            </a:r>
            <a:r>
              <a:rPr lang="en-US" altLang="zh-CN" dirty="0" smtClean="0"/>
              <a:t>22</a:t>
            </a:r>
            <a:r>
              <a:rPr lang="zh-CN" altLang="en-US" dirty="0" smtClean="0"/>
              <a:t>行</a:t>
            </a:r>
            <a:endParaRPr lang="en-US" altLang="zh-CN" dirty="0" smtClean="0"/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/>
              <a:t>每</a:t>
            </a:r>
            <a:r>
              <a:rPr lang="zh-CN" altLang="en-US" dirty="0" smtClean="0"/>
              <a:t>行</a:t>
            </a:r>
            <a:r>
              <a:rPr lang="en-US" altLang="zh-CN" dirty="0" smtClean="0"/>
              <a:t>28</a:t>
            </a:r>
            <a:r>
              <a:rPr lang="zh-CN" altLang="en-US" dirty="0" smtClean="0"/>
              <a:t>字</a:t>
            </a:r>
            <a:endParaRPr lang="en-US" altLang="zh-CN" dirty="0" smtClean="0"/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/>
              <a:t>基本</a:t>
            </a:r>
            <a:r>
              <a:rPr lang="zh-CN" altLang="en-US" dirty="0" smtClean="0"/>
              <a:t>字体</a:t>
            </a:r>
            <a:r>
              <a:rPr lang="en-US" altLang="zh-CN" dirty="0" smtClean="0"/>
              <a:t>3</a:t>
            </a:r>
            <a:r>
              <a:rPr lang="zh-CN" altLang="en-US" dirty="0" smtClean="0"/>
              <a:t>号仿宋</a:t>
            </a:r>
            <a:endParaRPr lang="en-US" altLang="zh-CN" dirty="0" smtClean="0"/>
          </a:p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altLang="zh-CN" dirty="0" smtClean="0"/>
              <a:t>Word</a:t>
            </a:r>
            <a:r>
              <a:rPr lang="zh-CN" altLang="en-US" dirty="0" smtClean="0"/>
              <a:t>模板</a:t>
            </a:r>
            <a:endParaRPr lang="en-US" altLang="zh-CN" dirty="0" smtClean="0"/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 smtClean="0"/>
              <a:t>正文字号改为三号</a:t>
            </a:r>
            <a:endParaRPr lang="en-US" altLang="zh-CN" dirty="0" smtClean="0"/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 smtClean="0"/>
              <a:t>页面设置</a:t>
            </a:r>
            <a:r>
              <a:rPr lang="en-US" altLang="zh-CN" dirty="0"/>
              <a:t>-</a:t>
            </a:r>
            <a:r>
              <a:rPr lang="zh-CN" altLang="en-US" dirty="0" smtClean="0"/>
              <a:t>文档网络改为</a:t>
            </a:r>
            <a:r>
              <a:rPr lang="en-US" altLang="zh-CN" dirty="0" smtClean="0"/>
              <a:t>22</a:t>
            </a:r>
            <a:r>
              <a:rPr lang="zh-CN" altLang="en-US" dirty="0" smtClean="0"/>
              <a:t>行</a:t>
            </a:r>
            <a:r>
              <a:rPr lang="en-US" altLang="zh-CN" dirty="0" smtClean="0"/>
              <a:t>28</a:t>
            </a:r>
            <a:r>
              <a:rPr lang="zh-CN" altLang="en-US" dirty="0" smtClean="0"/>
              <a:t>列</a:t>
            </a:r>
            <a:endParaRPr lang="zh-CN" altLang="en-US" dirty="0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195263"/>
            <a:ext cx="3413395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09048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公文排版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6575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sz="1800" dirty="0" smtClean="0">
                <a:latin typeface="+mn-ea"/>
              </a:rPr>
              <a:t>各类字体</a:t>
            </a:r>
            <a:endParaRPr lang="zh-CN" altLang="en-US" sz="1800" dirty="0">
              <a:latin typeface="+mn-ea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sz="1575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正文：方正仿宋、</a:t>
            </a:r>
            <a:r>
              <a:rPr lang="en-US" altLang="zh-CN" sz="1575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Times New Roman</a:t>
            </a: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Blip>
                <a:blip r:embed="rId2"/>
              </a:buBlip>
              <a:defRPr/>
            </a:pPr>
            <a:r>
              <a:rPr lang="zh-CN" altLang="en-US" sz="1575" dirty="0">
                <a:latin typeface="方正小标宋_GBK" panose="03000502000000000000" pitchFamily="66" charset="-122"/>
                <a:ea typeface="方正小标宋_GBK" panose="03000502000000000000" pitchFamily="66" charset="-122"/>
              </a:rPr>
              <a:t>红头：方正小标宋，初号</a:t>
            </a:r>
            <a:endParaRPr lang="en-US" altLang="zh-CN" sz="1575" dirty="0">
              <a:latin typeface="方正小标宋_GBK" panose="03000502000000000000" pitchFamily="66" charset="-122"/>
              <a:ea typeface="方正小标宋_GBK" panose="03000502000000000000" pitchFamily="66" charset="-122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sz="1575" dirty="0" smtClean="0">
                <a:latin typeface="方正小标宋_GBK" panose="03000502000000000000" pitchFamily="66" charset="-122"/>
                <a:ea typeface="方正小标宋_GBK" panose="03000502000000000000" pitchFamily="66" charset="-122"/>
              </a:rPr>
              <a:t>公文标题：方正小标</a:t>
            </a:r>
            <a:r>
              <a:rPr lang="zh-CN" altLang="en-US" sz="1575" dirty="0" smtClean="0">
                <a:latin typeface="方正小标宋_GBK" panose="03000502000000000000" pitchFamily="66" charset="-122"/>
                <a:ea typeface="方正小标宋_GBK" panose="03000502000000000000" pitchFamily="66" charset="-122"/>
              </a:rPr>
              <a:t>宋，二号</a:t>
            </a:r>
            <a:endParaRPr lang="en-US" altLang="zh-CN" sz="1575" dirty="0">
              <a:latin typeface="方正小标宋_GBK" panose="03000502000000000000" pitchFamily="66" charset="-122"/>
              <a:ea typeface="方正小标宋_GBK" panose="03000502000000000000" pitchFamily="66" charset="-122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sz="1575" dirty="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一级标题：方正黑体（黑体）</a:t>
            </a:r>
            <a:endParaRPr lang="en-US" altLang="zh-CN" sz="1575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>
                <a:latin typeface="方正楷体_GBK" panose="03000509000000000000" pitchFamily="65" charset="-122"/>
                <a:ea typeface="方正楷体_GBK" panose="03000509000000000000" pitchFamily="65" charset="-122"/>
              </a:rPr>
              <a:t>二级</a:t>
            </a:r>
            <a:r>
              <a:rPr lang="zh-CN" altLang="en-US" dirty="0" smtClean="0">
                <a:latin typeface="方正楷体_GBK" panose="03000509000000000000" pitchFamily="65" charset="-122"/>
                <a:ea typeface="方正楷体_GBK" panose="03000509000000000000" pitchFamily="65" charset="-122"/>
              </a:rPr>
              <a:t>标题：方正楷体</a:t>
            </a:r>
            <a:endParaRPr lang="en-US" altLang="zh-CN" dirty="0" smtClean="0"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>
                <a:latin typeface="方正仿宋_GBK" panose="03000509000000000000" pitchFamily="65" charset="-122"/>
                <a:ea typeface="方正仿宋_GBK" panose="03000509000000000000" pitchFamily="65" charset="-122"/>
              </a:rPr>
              <a:t>三级标题</a:t>
            </a:r>
            <a:r>
              <a:rPr lang="zh-CN" altLang="en-US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：同正文</a:t>
            </a:r>
            <a:endParaRPr lang="en-US" altLang="zh-CN" dirty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>
                <a:latin typeface="方正仿宋_GBK" panose="03000509000000000000" pitchFamily="65" charset="-122"/>
                <a:ea typeface="方正仿宋_GBK" panose="03000509000000000000" pitchFamily="65" charset="-122"/>
              </a:rPr>
              <a:t>版记</a:t>
            </a:r>
            <a:r>
              <a:rPr lang="zh-CN" altLang="en-US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：</a:t>
            </a:r>
            <a:r>
              <a:rPr lang="zh-CN" altLang="en-US" dirty="0">
                <a:latin typeface="方正仿宋_GBK" panose="03000509000000000000" pitchFamily="65" charset="-122"/>
                <a:ea typeface="方正仿宋_GBK" panose="03000509000000000000" pitchFamily="65" charset="-122"/>
              </a:rPr>
              <a:t>四</a:t>
            </a:r>
            <a:r>
              <a:rPr lang="zh-CN" altLang="en-US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号字体</a:t>
            </a:r>
            <a:endParaRPr lang="en-US" altLang="zh-CN" dirty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页码：四号字体</a:t>
            </a:r>
            <a:endParaRPr lang="en-US" altLang="zh-CN" dirty="0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 marL="741128" lvl="1" indent="-536575" algn="just">
              <a:lnSpc>
                <a:spcPct val="150000"/>
              </a:lnSpc>
              <a:spcBef>
                <a:spcPct val="10000"/>
              </a:spcBef>
              <a:buClr>
                <a:srgbClr val="FF6600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zh-CN" altLang="en-US" dirty="0" smtClean="0">
                <a:latin typeface="+mn-ea"/>
              </a:rPr>
              <a:t>附件：方正黑体（黑体）</a:t>
            </a:r>
            <a:endParaRPr lang="zh-CN" altLang="en-US" dirty="0">
              <a:latin typeface="+mn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185514"/>
            <a:ext cx="1905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09589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公文排版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19" y="195263"/>
            <a:ext cx="3411450" cy="4824412"/>
          </a:xfrm>
        </p:spPr>
      </p:pic>
    </p:spTree>
    <p:extLst>
      <p:ext uri="{BB962C8B-B14F-4D97-AF65-F5344CB8AC3E}">
        <p14:creationId xmlns:p14="http://schemas.microsoft.com/office/powerpoint/2010/main" val="537230275"/>
      </p:ext>
    </p:extLst>
  </p:cSld>
  <p:clrMapOvr>
    <a:masterClrMapping/>
  </p:clrMapOvr>
  <p:transition spd="slow" advTm="21500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_TP10352479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2250</TotalTime>
  <Words>1542</Words>
  <Application>Microsoft Office PowerPoint</Application>
  <PresentationFormat>自定义</PresentationFormat>
  <Paragraphs>95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Franklin Gothic Book</vt:lpstr>
      <vt:lpstr>方正仿宋_GBK</vt:lpstr>
      <vt:lpstr>方正黑体_GBK</vt:lpstr>
      <vt:lpstr>方正楷体_GBK</vt:lpstr>
      <vt:lpstr>方正小标宋_GBK</vt:lpstr>
      <vt:lpstr>黑体</vt:lpstr>
      <vt:lpstr>宋体</vt:lpstr>
      <vt:lpstr>微软雅黑</vt:lpstr>
      <vt:lpstr>Arial</vt:lpstr>
      <vt:lpstr>Calibri</vt:lpstr>
      <vt:lpstr>Franklin Gothic Medium</vt:lpstr>
      <vt:lpstr>Times New Roman</vt:lpstr>
      <vt:lpstr>Wingdings</vt:lpstr>
      <vt:lpstr>Wingdings 2</vt:lpstr>
      <vt:lpstr>AcademicPresentation1_TP10352479</vt:lpstr>
      <vt:lpstr>公文排版</vt:lpstr>
      <vt:lpstr>公文排版</vt:lpstr>
      <vt:lpstr>公文排版</vt:lpstr>
      <vt:lpstr>公文排版</vt:lpstr>
      <vt:lpstr>公文排版</vt:lpstr>
      <vt:lpstr>公文排版</vt:lpstr>
      <vt:lpstr>公文排版</vt:lpstr>
      <vt:lpstr>公文排版</vt:lpstr>
      <vt:lpstr>公文排版</vt:lpstr>
      <vt:lpstr>公文排版</vt:lpstr>
      <vt:lpstr>公文排版</vt:lpstr>
      <vt:lpstr>公文排版</vt:lpstr>
      <vt:lpstr>公文排版</vt:lpstr>
      <vt:lpstr>公文排版</vt:lpstr>
      <vt:lpstr>PowerPoint 演示文稿</vt:lpstr>
    </vt:vector>
  </TitlesOfParts>
  <Company>北京理工大学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信息化建设</dc:title>
  <dc:creator>荣新岩</dc:creator>
  <cp:lastModifiedBy>荣新岩</cp:lastModifiedBy>
  <cp:revision>118</cp:revision>
  <dcterms:created xsi:type="dcterms:W3CDTF">2013-11-17T11:45:49Z</dcterms:created>
  <dcterms:modified xsi:type="dcterms:W3CDTF">2015-05-18T14:40:55Z</dcterms:modified>
</cp:coreProperties>
</file>