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8"/>
  </p:notesMasterIdLst>
  <p:sldIdLst>
    <p:sldId id="256" r:id="rId2"/>
    <p:sldId id="270" r:id="rId3"/>
    <p:sldId id="271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4" r:id="rId14"/>
    <p:sldId id="268" r:id="rId15"/>
    <p:sldId id="269" r:id="rId16"/>
    <p:sldId id="265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0" autoAdjust="0"/>
  </p:normalViewPr>
  <p:slideViewPr>
    <p:cSldViewPr>
      <p:cViewPr varScale="1">
        <p:scale>
          <a:sx n="101" d="100"/>
          <a:sy n="101" d="100"/>
        </p:scale>
        <p:origin x="-2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9BD96-01E7-4E12-A125-1874C1AA83E4}" type="datetimeFigureOut">
              <a:rPr lang="zh-CN" altLang="en-US" smtClean="0"/>
              <a:t>2015/5/19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B29DF-D4EF-4EC4-A7ED-C5A04C55872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48233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B29DF-D4EF-4EC4-A7ED-C5A04C55872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5459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角三角形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grpSp>
        <p:nvGrpSpPr>
          <p:cNvPr id="2" name="组合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任意多边形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任意多边形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任意多边形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直接连接符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7" name="燕尾形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燕尾形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8" name="标题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8" name="任意多边形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任意多边形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直角三角形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直接连接符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燕尾形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燕尾形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任意多边形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任意多边形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直角三角形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直接连接符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CBF2B4-97E3-44C9-8027-82D5AD2A0661}" type="datetimeFigureOut">
              <a:rPr lang="zh-CN" altLang="en-US" smtClean="0"/>
              <a:pPr/>
              <a:t>2015/5/19</a:t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E823BE7-4F90-4F96-A4A7-0E4DE202798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10.1.134.6/financeIndex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175351" cy="1073087"/>
          </a:xfrm>
        </p:spPr>
        <p:txBody>
          <a:bodyPr/>
          <a:lstStyle/>
          <a:p>
            <a:pPr marL="182880" indent="0" algn="ctr">
              <a:buNone/>
            </a:pPr>
            <a:r>
              <a:rPr lang="zh-CN" altLang="en-US" dirty="0" smtClean="0"/>
              <a:t>财务</a:t>
            </a:r>
            <a:r>
              <a:rPr lang="zh-CN" altLang="en-US" dirty="0"/>
              <a:t>管理</a:t>
            </a:r>
            <a:r>
              <a:rPr lang="zh-CN" altLang="en-US" dirty="0" smtClean="0"/>
              <a:t>制度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75656" y="4005064"/>
            <a:ext cx="5637010" cy="882119"/>
          </a:xfrm>
        </p:spPr>
        <p:txBody>
          <a:bodyPr/>
          <a:lstStyle/>
          <a:p>
            <a:pPr algn="ctr"/>
            <a:r>
              <a:rPr lang="en-US" altLang="zh-CN" dirty="0" smtClean="0"/>
              <a:t>2015.5</a:t>
            </a:r>
          </a:p>
          <a:p>
            <a:pPr algn="ctr"/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7624" y="2132856"/>
            <a:ext cx="6400800" cy="3474720"/>
          </a:xfrm>
        </p:spPr>
        <p:txBody>
          <a:bodyPr>
            <a:normAutofit fontScale="25000" lnSpcReduction="20000"/>
          </a:bodyPr>
          <a:lstStyle/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7400" dirty="0">
                <a:latin typeface="+mn-ea"/>
              </a:rPr>
              <a:t>免</a:t>
            </a:r>
            <a:r>
              <a:rPr lang="zh-CN" altLang="en-US" sz="7400" dirty="0" smtClean="0">
                <a:latin typeface="+mn-ea"/>
              </a:rPr>
              <a:t>建固定资产</a:t>
            </a:r>
            <a:r>
              <a:rPr lang="en-US" altLang="zh-CN" sz="7400" dirty="0">
                <a:latin typeface="+mn-ea"/>
              </a:rPr>
              <a:t>:</a:t>
            </a:r>
            <a:r>
              <a:rPr lang="zh-CN" altLang="en-US" sz="7400" dirty="0" smtClean="0">
                <a:latin typeface="+mn-ea"/>
              </a:rPr>
              <a:t>需提供实设处审批签字的免建固定资产审批表；</a:t>
            </a:r>
            <a:endParaRPr lang="en-US" altLang="zh-CN" sz="7400" dirty="0">
              <a:latin typeface="+mn-ea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7400" dirty="0" smtClean="0">
                <a:latin typeface="+mn-ea"/>
              </a:rPr>
              <a:t>知识产权</a:t>
            </a:r>
            <a:r>
              <a:rPr lang="en-US" altLang="zh-CN" sz="7400" dirty="0" smtClean="0">
                <a:latin typeface="+mn-ea"/>
              </a:rPr>
              <a:t>:</a:t>
            </a:r>
            <a:r>
              <a:rPr lang="zh-CN" altLang="en-US" sz="7400" dirty="0" smtClean="0">
                <a:latin typeface="+mn-ea"/>
              </a:rPr>
              <a:t>单价超过</a:t>
            </a:r>
            <a:r>
              <a:rPr lang="en-US" altLang="zh-CN" sz="7400" dirty="0" smtClean="0">
                <a:latin typeface="+mn-ea"/>
              </a:rPr>
              <a:t>1000</a:t>
            </a:r>
            <a:r>
              <a:rPr lang="zh-CN" altLang="en-US" sz="7400" dirty="0" smtClean="0">
                <a:latin typeface="+mn-ea"/>
              </a:rPr>
              <a:t>元的知识产权类产品（如商用软件、定制开发软件等）需经国资处审核验收，开具知识产权验收单；</a:t>
            </a: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7400" dirty="0" smtClean="0">
                <a:latin typeface="+mn-ea"/>
              </a:rPr>
              <a:t>固定资产：单价超过</a:t>
            </a:r>
            <a:r>
              <a:rPr lang="en-US" altLang="zh-CN" sz="7400" dirty="0" smtClean="0">
                <a:latin typeface="+mn-ea"/>
              </a:rPr>
              <a:t>1000</a:t>
            </a:r>
            <a:r>
              <a:rPr lang="zh-CN" altLang="en-US" sz="7400" dirty="0" smtClean="0">
                <a:latin typeface="+mn-ea"/>
              </a:rPr>
              <a:t>元的通用设备和单价超过</a:t>
            </a:r>
            <a:r>
              <a:rPr lang="en-US" altLang="zh-CN" sz="7400" dirty="0" smtClean="0">
                <a:latin typeface="+mn-ea"/>
              </a:rPr>
              <a:t>1500</a:t>
            </a:r>
            <a:r>
              <a:rPr lang="zh-CN" altLang="en-US" sz="7400" dirty="0" smtClean="0">
                <a:latin typeface="+mn-ea"/>
              </a:rPr>
              <a:t>元的专用设备，需经实设处审批，开具固定资产验收单；注意：</a:t>
            </a:r>
            <a:r>
              <a:rPr lang="zh-CN" altLang="en-US" sz="7400" dirty="0" smtClean="0">
                <a:solidFill>
                  <a:srgbClr val="FF0000"/>
                </a:solidFill>
                <a:latin typeface="+mn-ea"/>
              </a:rPr>
              <a:t>纵向科研购买通用设备需提供“采购申请表”</a:t>
            </a:r>
            <a:endParaRPr lang="en-US" altLang="zh-CN" sz="7400" dirty="0" smtClean="0">
              <a:solidFill>
                <a:srgbClr val="FF0000"/>
              </a:solidFill>
              <a:latin typeface="+mn-ea"/>
            </a:endParaRPr>
          </a:p>
          <a:p>
            <a:pPr marL="514350" indent="-514350">
              <a:lnSpc>
                <a:spcPct val="1200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7400" dirty="0" smtClean="0">
                <a:latin typeface="+mn-ea"/>
              </a:rPr>
              <a:t>家具：单价超</a:t>
            </a:r>
            <a:r>
              <a:rPr lang="en-US" altLang="zh-CN" sz="7400" dirty="0" smtClean="0">
                <a:latin typeface="+mn-ea"/>
              </a:rPr>
              <a:t>1000</a:t>
            </a:r>
            <a:r>
              <a:rPr lang="zh-CN" altLang="en-US" sz="7400" dirty="0" smtClean="0">
                <a:latin typeface="+mn-ea"/>
              </a:rPr>
              <a:t>元的家具类产品需经国资处审核验收，开具家具固定资产验收单</a:t>
            </a:r>
            <a:r>
              <a:rPr lang="zh-CN" altLang="en-US" sz="7000" dirty="0" smtClean="0"/>
              <a:t>。</a:t>
            </a:r>
            <a:endParaRPr lang="en-US" altLang="zh-CN" sz="7000" dirty="0" smtClean="0"/>
          </a:p>
          <a:p>
            <a:pPr marL="514350" indent="-514350">
              <a:buNone/>
            </a:pPr>
            <a:r>
              <a:rPr lang="zh-CN" altLang="en-US" dirty="0" smtClean="0"/>
              <a:t>      </a:t>
            </a:r>
            <a:endParaRPr lang="en-US" altLang="zh-CN" dirty="0" smtClean="0"/>
          </a:p>
          <a:p>
            <a:pPr marL="514350" indent="-514350">
              <a:buFont typeface="+mj-lt"/>
              <a:buAutoNum type="arabicPeriod"/>
            </a:pPr>
            <a:endParaRPr lang="en-US" altLang="zh-CN" dirty="0" smtClean="0"/>
          </a:p>
          <a:p>
            <a:pPr>
              <a:buNone/>
            </a:pPr>
            <a:r>
              <a:rPr lang="zh-CN" altLang="en-US" dirty="0" smtClean="0"/>
              <a:t>    </a:t>
            </a:r>
            <a:endParaRPr lang="en-US" altLang="zh-CN" dirty="0" smtClean="0"/>
          </a:p>
          <a:p>
            <a:pPr>
              <a:buNone/>
            </a:pPr>
            <a:endParaRPr lang="zh-CN" altLang="en-US" dirty="0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固定资产入账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552" y="1700808"/>
            <a:ext cx="7848872" cy="4536504"/>
          </a:xfrm>
        </p:spPr>
        <p:txBody>
          <a:bodyPr>
            <a:normAutofit/>
          </a:bodyPr>
          <a:lstStyle/>
          <a:p>
            <a:pPr>
              <a:lnSpc>
                <a:spcPts val="288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市政交通一卡通充值发票不予报销</a:t>
            </a:r>
            <a:r>
              <a:rPr lang="zh-CN" altLang="en-US" sz="2400" dirty="0" smtClean="0">
                <a:latin typeface="+mn-ea"/>
              </a:rPr>
              <a:t>；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endParaRPr lang="zh-CN" altLang="en-US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纵向科研经费可报销因科研公出发生的少量停车费用（附带相关市内交通费票据），市内交通费即打车票须写明地点和事由</a:t>
            </a:r>
            <a:r>
              <a:rPr lang="zh-CN" altLang="en-US" sz="2400" dirty="0" smtClean="0">
                <a:latin typeface="+mn-ea"/>
              </a:rPr>
              <a:t>；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endParaRPr lang="en-US" altLang="zh-CN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报销旅行社或汽车租赁公司的租车费用（</a:t>
            </a:r>
            <a:r>
              <a:rPr lang="zh-CN" altLang="en-US" sz="2400" dirty="0" smtClean="0">
                <a:solidFill>
                  <a:schemeClr val="accent2"/>
                </a:solidFill>
                <a:latin typeface="+mn-ea"/>
              </a:rPr>
              <a:t>国库经费列支须政采</a:t>
            </a:r>
            <a:r>
              <a:rPr lang="zh-CN" altLang="en-US" sz="2400" dirty="0" smtClean="0">
                <a:latin typeface="+mn-ea"/>
              </a:rPr>
              <a:t>）时原则上须提供租赁合同</a:t>
            </a:r>
            <a:r>
              <a:rPr lang="en-US" altLang="zh-CN" sz="2400" dirty="0" smtClean="0">
                <a:latin typeface="+mn-ea"/>
              </a:rPr>
              <a:t>(</a:t>
            </a:r>
            <a:r>
              <a:rPr lang="zh-CN" altLang="en-US" sz="2400" dirty="0" smtClean="0">
                <a:latin typeface="+mn-ea"/>
              </a:rPr>
              <a:t>协议</a:t>
            </a:r>
            <a:r>
              <a:rPr lang="en-US" altLang="zh-CN" sz="2400" dirty="0" smtClean="0">
                <a:latin typeface="+mn-ea"/>
              </a:rPr>
              <a:t>)</a:t>
            </a:r>
            <a:r>
              <a:rPr lang="zh-CN" altLang="en-US" sz="2400" dirty="0" smtClean="0">
                <a:latin typeface="+mn-ea"/>
              </a:rPr>
              <a:t>，若有特殊情况，须提供有关租车事由、地点、特殊情况的租赁说明，经单位主管领导审批签字</a:t>
            </a:r>
            <a:r>
              <a:rPr lang="zh-CN" altLang="en-US" sz="2400" dirty="0" smtClean="0">
                <a:latin typeface="+mn-ea"/>
              </a:rPr>
              <a:t>。</a:t>
            </a:r>
            <a:endParaRPr lang="en-US" altLang="zh-CN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endParaRPr lang="en-US" altLang="zh-CN" sz="2400" dirty="0" smtClean="0">
              <a:latin typeface="+mn-ea"/>
            </a:endParaRPr>
          </a:p>
          <a:p>
            <a:pPr>
              <a:lnSpc>
                <a:spcPts val="2880"/>
              </a:lnSpc>
              <a:spcBef>
                <a:spcPts val="0"/>
              </a:spcBef>
            </a:pPr>
            <a:r>
              <a:rPr lang="zh-CN" altLang="en-US" sz="2400" dirty="0" smtClean="0"/>
              <a:t>发票抬头须填开“北京理工大学”</a:t>
            </a:r>
          </a:p>
          <a:p>
            <a:pPr marL="45720" indent="0">
              <a:lnSpc>
                <a:spcPct val="90000"/>
              </a:lnSpc>
              <a:buNone/>
            </a:pPr>
            <a:endParaRPr lang="zh-CN" altLang="en-US" sz="2400" dirty="0" smtClean="0">
              <a:latin typeface="+mn-ea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交通费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916832"/>
            <a:ext cx="6400800" cy="3474720"/>
          </a:xfrm>
        </p:spPr>
        <p:txBody>
          <a:bodyPr>
            <a:noAutofit/>
          </a:bodyPr>
          <a:lstStyle/>
          <a:p>
            <a:pPr marL="342000"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会议</a:t>
            </a:r>
            <a:r>
              <a:rPr lang="zh-CN" altLang="en-US" sz="2000" dirty="0" smtClean="0">
                <a:latin typeface="+mn-ea"/>
              </a:rPr>
              <a:t>费超一万的需提供举办单位打印的费用明细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主办国</a:t>
            </a:r>
            <a:r>
              <a:rPr lang="zh-CN" altLang="en-US" sz="2000" dirty="0" smtClean="0">
                <a:latin typeface="+mn-ea"/>
              </a:rPr>
              <a:t>内会议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  <a:buNone/>
            </a:pPr>
            <a:r>
              <a:rPr lang="en-US" altLang="zh-CN" sz="2000" dirty="0" smtClean="0">
                <a:latin typeface="+mn-ea"/>
              </a:rPr>
              <a:t>  </a:t>
            </a:r>
            <a:r>
              <a:rPr lang="zh-CN" altLang="en-US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1</a:t>
            </a:r>
            <a:r>
              <a:rPr lang="zh-CN" altLang="en-US" sz="2000" dirty="0" smtClean="0">
                <a:latin typeface="+mn-ea"/>
              </a:rPr>
              <a:t>）会议预算表（财政拨款经费的，会议标准为</a:t>
            </a:r>
            <a:r>
              <a:rPr lang="en-US" altLang="zh-CN" sz="2000" dirty="0" smtClean="0">
                <a:latin typeface="+mn-ea"/>
              </a:rPr>
              <a:t>450/</a:t>
            </a:r>
            <a:r>
              <a:rPr lang="zh-CN" altLang="en-US" sz="2000" dirty="0" smtClean="0">
                <a:latin typeface="+mn-ea"/>
              </a:rPr>
              <a:t>人</a:t>
            </a:r>
            <a:r>
              <a:rPr lang="en-US" altLang="zh-CN" sz="2000" dirty="0" smtClean="0">
                <a:latin typeface="+mn-ea"/>
              </a:rPr>
              <a:t>.</a:t>
            </a:r>
            <a:r>
              <a:rPr lang="zh-CN" altLang="en-US" sz="2000" dirty="0" smtClean="0">
                <a:latin typeface="+mn-ea"/>
              </a:rPr>
              <a:t>天，需在政府采购单位举办），科研会议发放酬金标准为前两天</a:t>
            </a:r>
            <a:r>
              <a:rPr lang="en-US" altLang="zh-CN" sz="2000" dirty="0" smtClean="0">
                <a:latin typeface="+mn-ea"/>
              </a:rPr>
              <a:t>800/</a:t>
            </a:r>
            <a:r>
              <a:rPr lang="zh-CN" altLang="en-US" sz="2000" dirty="0" smtClean="0">
                <a:latin typeface="+mn-ea"/>
              </a:rPr>
              <a:t>人</a:t>
            </a:r>
            <a:r>
              <a:rPr lang="en-US" altLang="zh-CN" sz="2000" dirty="0" smtClean="0">
                <a:latin typeface="+mn-ea"/>
              </a:rPr>
              <a:t>.</a:t>
            </a:r>
            <a:r>
              <a:rPr lang="zh-CN" altLang="en-US" sz="2000" dirty="0" smtClean="0">
                <a:latin typeface="+mn-ea"/>
              </a:rPr>
              <a:t>天，第三天为</a:t>
            </a:r>
            <a:r>
              <a:rPr lang="en-US" altLang="zh-CN" sz="2000" dirty="0" smtClean="0">
                <a:latin typeface="+mn-ea"/>
              </a:rPr>
              <a:t>450/</a:t>
            </a:r>
            <a:r>
              <a:rPr lang="zh-CN" altLang="en-US" sz="2000" dirty="0" smtClean="0">
                <a:latin typeface="+mn-ea"/>
              </a:rPr>
              <a:t>人</a:t>
            </a:r>
            <a:r>
              <a:rPr lang="en-US" altLang="zh-CN" sz="2000" dirty="0" smtClean="0">
                <a:latin typeface="+mn-ea"/>
              </a:rPr>
              <a:t>.</a:t>
            </a:r>
            <a:r>
              <a:rPr lang="zh-CN" altLang="en-US" sz="2000" dirty="0" smtClean="0">
                <a:latin typeface="+mn-ea"/>
              </a:rPr>
              <a:t>天；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  <a:buNone/>
            </a:pPr>
            <a:r>
              <a:rPr lang="en-US" altLang="zh-CN" sz="2000" dirty="0">
                <a:latin typeface="+mn-ea"/>
              </a:rPr>
              <a:t> </a:t>
            </a:r>
            <a:r>
              <a:rPr lang="en-US" altLang="zh-CN" sz="2000" dirty="0" smtClean="0">
                <a:latin typeface="+mn-ea"/>
              </a:rPr>
              <a:t> </a:t>
            </a:r>
            <a:r>
              <a:rPr lang="zh-CN" altLang="en-US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en-US" sz="2000" dirty="0" smtClean="0">
                <a:latin typeface="+mn-ea"/>
              </a:rPr>
              <a:t>）教学会议需主管校领导审签；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  <a:buNone/>
            </a:pPr>
            <a:r>
              <a:rPr lang="en-US" altLang="zh-CN" sz="2000" dirty="0">
                <a:latin typeface="+mn-ea"/>
              </a:rPr>
              <a:t> </a:t>
            </a:r>
            <a:r>
              <a:rPr lang="en-US" altLang="zh-CN" sz="2000" dirty="0" smtClean="0">
                <a:latin typeface="+mn-ea"/>
              </a:rPr>
              <a:t> </a:t>
            </a:r>
            <a:r>
              <a:rPr lang="zh-CN" altLang="en-US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3</a:t>
            </a:r>
            <a:r>
              <a:rPr lang="zh-CN" altLang="en-US" sz="2000" dirty="0" smtClean="0">
                <a:latin typeface="+mn-ea"/>
              </a:rPr>
              <a:t>）科研会议需科研院或火炸药研究院审批；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主</a:t>
            </a:r>
            <a:r>
              <a:rPr lang="zh-CN" altLang="en-US" sz="2000" dirty="0" smtClean="0">
                <a:latin typeface="+mn-ea"/>
              </a:rPr>
              <a:t>办国际会议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  <a:buNone/>
            </a:pPr>
            <a:r>
              <a:rPr lang="en-US" altLang="zh-CN" sz="2000" dirty="0">
                <a:latin typeface="+mn-ea"/>
              </a:rPr>
              <a:t> </a:t>
            </a:r>
            <a:r>
              <a:rPr lang="en-US" altLang="zh-CN" sz="2000" dirty="0" smtClean="0">
                <a:latin typeface="+mn-ea"/>
              </a:rPr>
              <a:t> </a:t>
            </a:r>
            <a:r>
              <a:rPr lang="zh-CN" altLang="en-US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1</a:t>
            </a:r>
            <a:r>
              <a:rPr lang="zh-CN" altLang="en-US" sz="2000" dirty="0" smtClean="0">
                <a:latin typeface="+mn-ea"/>
              </a:rPr>
              <a:t>）参</a:t>
            </a:r>
            <a:r>
              <a:rPr lang="zh-CN" altLang="en-US" sz="2000" dirty="0">
                <a:latin typeface="+mn-ea"/>
              </a:rPr>
              <a:t>会</a:t>
            </a:r>
            <a:r>
              <a:rPr lang="zh-CN" altLang="en-US" sz="2000" dirty="0" smtClean="0">
                <a:latin typeface="+mn-ea"/>
              </a:rPr>
              <a:t>者只有一国的，需提供“校内举办国际会议申请表”</a:t>
            </a:r>
            <a:endParaRPr lang="en-US" altLang="zh-CN" sz="2000" dirty="0" smtClean="0">
              <a:latin typeface="+mn-ea"/>
            </a:endParaRPr>
          </a:p>
          <a:p>
            <a:pPr marL="342000">
              <a:spcBef>
                <a:spcPts val="0"/>
              </a:spcBef>
              <a:buNone/>
            </a:pPr>
            <a:r>
              <a:rPr lang="en-US" altLang="zh-CN" sz="2000" dirty="0">
                <a:latin typeface="+mn-ea"/>
              </a:rPr>
              <a:t> </a:t>
            </a:r>
            <a:r>
              <a:rPr lang="en-US" altLang="zh-CN" sz="2000" dirty="0" smtClean="0">
                <a:latin typeface="+mn-ea"/>
              </a:rPr>
              <a:t> </a:t>
            </a:r>
            <a:r>
              <a:rPr lang="zh-CN" altLang="en-US" sz="2000" dirty="0" smtClean="0">
                <a:latin typeface="+mn-ea"/>
              </a:rPr>
              <a:t>（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en-US" sz="2000" dirty="0" smtClean="0">
                <a:latin typeface="+mn-ea"/>
              </a:rPr>
              <a:t>）参会者有</a:t>
            </a:r>
            <a:r>
              <a:rPr lang="en-US" altLang="zh-CN" sz="2000" dirty="0" smtClean="0">
                <a:latin typeface="+mn-ea"/>
              </a:rPr>
              <a:t>2</a:t>
            </a:r>
            <a:r>
              <a:rPr lang="zh-CN" altLang="en-US" sz="2000" dirty="0" smtClean="0">
                <a:latin typeface="+mn-ea"/>
              </a:rPr>
              <a:t>国及以上者，需提供“校内举办国际会议申请表”和“工信部批示文件”</a:t>
            </a:r>
            <a:endParaRPr lang="zh-CN" altLang="en-US" sz="2000" dirty="0">
              <a:latin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会议费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916832"/>
            <a:ext cx="8229600" cy="485740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CN" altLang="en-US" sz="2000" dirty="0" smtClean="0"/>
              <a:t>材料费：元器件、玻璃器皿、电脑配件，耗材等，须填报实验设备处“</a:t>
            </a:r>
            <a:r>
              <a:rPr lang="zh-CN" altLang="en-US" sz="2000" dirty="0" smtClean="0">
                <a:solidFill>
                  <a:schemeClr val="accent2"/>
                </a:solidFill>
              </a:rPr>
              <a:t>低值易耗入库、出库单</a:t>
            </a:r>
            <a:r>
              <a:rPr lang="zh-CN" altLang="en-US" sz="2000" dirty="0" smtClean="0"/>
              <a:t>”，硒鼓、墨盒可直接报销。</a:t>
            </a:r>
          </a:p>
          <a:p>
            <a:pPr>
              <a:spcBef>
                <a:spcPts val="0"/>
              </a:spcBef>
            </a:pPr>
            <a:r>
              <a:rPr lang="zh-CN" altLang="en-US" sz="2000" dirty="0" smtClean="0">
                <a:latin typeface="+mn-ea"/>
              </a:rPr>
              <a:t>邮电费：可列支快递费、邮政费、单位固定电话费及网费，</a:t>
            </a:r>
            <a:r>
              <a:rPr lang="zh-CN" altLang="en-US" sz="2000" dirty="0" smtClean="0">
                <a:solidFill>
                  <a:schemeClr val="accent2"/>
                </a:solidFill>
                <a:latin typeface="+mn-ea"/>
              </a:rPr>
              <a:t>不能列支个人电话费</a:t>
            </a:r>
            <a:r>
              <a:rPr lang="zh-CN" altLang="en-US" sz="2000" dirty="0" smtClean="0">
                <a:latin typeface="+mn-ea"/>
              </a:rPr>
              <a:t>；网费可趸交</a:t>
            </a:r>
            <a:r>
              <a:rPr lang="zh-CN" altLang="en-US" sz="2000" b="1" dirty="0" smtClean="0">
                <a:latin typeface="+mn-ea"/>
              </a:rPr>
              <a:t>。</a:t>
            </a:r>
          </a:p>
          <a:p>
            <a:pPr>
              <a:spcBef>
                <a:spcPts val="0"/>
              </a:spcBef>
            </a:pPr>
            <a:r>
              <a:rPr lang="zh-CN" altLang="en-US" sz="2000" dirty="0"/>
              <a:t>印刷</a:t>
            </a:r>
            <a:r>
              <a:rPr lang="zh-CN" altLang="en-US" sz="2000" dirty="0" smtClean="0"/>
              <a:t>费：</a:t>
            </a:r>
            <a:r>
              <a:rPr lang="en-US" altLang="zh-CN" sz="2000" dirty="0" smtClean="0"/>
              <a:t>1000</a:t>
            </a:r>
            <a:r>
              <a:rPr lang="zh-CN" altLang="en-US" sz="2000" dirty="0" smtClean="0"/>
              <a:t>元以上需明细，</a:t>
            </a:r>
            <a:r>
              <a:rPr lang="en-US" altLang="zh-CN" sz="2000" dirty="0" smtClean="0"/>
              <a:t>5000</a:t>
            </a:r>
            <a:r>
              <a:rPr lang="zh-CN" altLang="en-US" sz="2000" dirty="0" smtClean="0"/>
              <a:t>元以上需合同，国库经费列支的</a:t>
            </a:r>
            <a:r>
              <a:rPr lang="en-US" altLang="zh-CN" sz="2000" dirty="0" smtClean="0"/>
              <a:t>5</a:t>
            </a:r>
            <a:r>
              <a:rPr lang="zh-CN" altLang="en-US" sz="2000" dirty="0" smtClean="0"/>
              <a:t>万元以上需政采。</a:t>
            </a:r>
            <a:endParaRPr lang="en-US" altLang="zh-CN" sz="2000" dirty="0" smtClean="0"/>
          </a:p>
          <a:p>
            <a:pPr>
              <a:spcBef>
                <a:spcPts val="0"/>
              </a:spcBef>
            </a:pPr>
            <a:r>
              <a:rPr lang="zh-CN" altLang="en-US" sz="2000" dirty="0">
                <a:latin typeface="+mn-ea"/>
              </a:rPr>
              <a:t>资料费</a:t>
            </a:r>
            <a:r>
              <a:rPr lang="zh-CN" altLang="en-US" sz="2000" dirty="0" smtClean="0">
                <a:latin typeface="+mn-ea"/>
              </a:rPr>
              <a:t>：</a:t>
            </a:r>
            <a:r>
              <a:rPr lang="en-US" altLang="zh-CN" sz="2000" dirty="0" smtClean="0">
                <a:latin typeface="+mn-ea"/>
              </a:rPr>
              <a:t>1000</a:t>
            </a:r>
            <a:r>
              <a:rPr lang="zh-CN" altLang="en-US" sz="2000" dirty="0" smtClean="0">
                <a:latin typeface="+mn-ea"/>
              </a:rPr>
              <a:t>元图书以上需明细，</a:t>
            </a:r>
            <a:r>
              <a:rPr lang="zh-CN" altLang="en-US" sz="2000" b="1" dirty="0" smtClean="0">
                <a:latin typeface="+mn-ea"/>
              </a:rPr>
              <a:t>超市及大型商场等开具的资料费发票若无明细书单，不得列支于纵向科研经费及行政业务经费。</a:t>
            </a:r>
            <a:endParaRPr lang="en-US" altLang="zh-CN" sz="2000" dirty="0" smtClean="0">
              <a:latin typeface="+mn-ea"/>
            </a:endParaRPr>
          </a:p>
          <a:p>
            <a:pPr>
              <a:spcBef>
                <a:spcPts val="0"/>
              </a:spcBef>
            </a:pPr>
            <a:r>
              <a:rPr lang="zh-CN" altLang="en-US" sz="2000" dirty="0" smtClean="0">
                <a:latin typeface="+mn-ea"/>
              </a:rPr>
              <a:t>办公费：教学支出</a:t>
            </a:r>
            <a:r>
              <a:rPr lang="en-US" altLang="zh-CN" sz="2000" dirty="0" smtClean="0">
                <a:latin typeface="+mn-ea"/>
              </a:rPr>
              <a:t>1”</a:t>
            </a:r>
            <a:r>
              <a:rPr lang="zh-CN" altLang="en-US" sz="2000" dirty="0" smtClean="0">
                <a:latin typeface="+mn-ea"/>
              </a:rPr>
              <a:t>经费卡（项目号第</a:t>
            </a:r>
            <a:r>
              <a:rPr lang="en-US" altLang="zh-CN" sz="2000" dirty="0" smtClean="0">
                <a:latin typeface="+mn-ea"/>
              </a:rPr>
              <a:t>6</a:t>
            </a:r>
            <a:r>
              <a:rPr lang="zh-CN" altLang="en-US" sz="2000" dirty="0" smtClean="0">
                <a:latin typeface="+mn-ea"/>
              </a:rPr>
              <a:t>、</a:t>
            </a:r>
            <a:r>
              <a:rPr lang="en-US" altLang="zh-CN" sz="2000" dirty="0" smtClean="0">
                <a:latin typeface="+mn-ea"/>
              </a:rPr>
              <a:t>7</a:t>
            </a:r>
            <a:r>
              <a:rPr lang="zh-CN" altLang="en-US" sz="2000" dirty="0" smtClean="0">
                <a:latin typeface="+mn-ea"/>
              </a:rPr>
              <a:t>位“</a:t>
            </a:r>
            <a:r>
              <a:rPr lang="en-US" altLang="zh-CN" sz="2000" dirty="0" smtClean="0">
                <a:latin typeface="+mn-ea"/>
              </a:rPr>
              <a:t>11”</a:t>
            </a:r>
            <a:r>
              <a:rPr lang="zh-CN" altLang="en-US" sz="2000" dirty="0" smtClean="0">
                <a:latin typeface="+mn-ea"/>
              </a:rPr>
              <a:t>）报销办公用品须提供售出单位的商品明细单，</a:t>
            </a:r>
            <a:r>
              <a:rPr lang="zh-CN" altLang="en-US" sz="2000" b="1" dirty="0" smtClean="0"/>
              <a:t>纵向科研经费卡的支出，发票不能开具“办公用品”字样</a:t>
            </a:r>
            <a:r>
              <a:rPr lang="zh-CN" altLang="en-US" sz="2000" dirty="0" smtClean="0"/>
              <a:t>。 </a:t>
            </a:r>
            <a:endParaRPr lang="en-US" altLang="zh-CN" sz="2000" dirty="0" smtClean="0"/>
          </a:p>
          <a:p>
            <a:pPr>
              <a:spcBef>
                <a:spcPts val="0"/>
              </a:spcBef>
            </a:pPr>
            <a:r>
              <a:rPr lang="zh-CN" altLang="en-US" sz="2000" dirty="0" smtClean="0">
                <a:latin typeface="+mn-ea"/>
              </a:rPr>
              <a:t>在京东商城、当当网等</a:t>
            </a:r>
            <a:r>
              <a:rPr lang="zh-CN" altLang="en-US" sz="2000" dirty="0" smtClean="0">
                <a:solidFill>
                  <a:schemeClr val="accent2"/>
                </a:solidFill>
                <a:latin typeface="+mn-ea"/>
              </a:rPr>
              <a:t>网上商务平台</a:t>
            </a:r>
            <a:r>
              <a:rPr lang="zh-CN" altLang="en-US" sz="2000" dirty="0" smtClean="0">
                <a:latin typeface="+mn-ea"/>
              </a:rPr>
              <a:t>购买金额超过</a:t>
            </a:r>
            <a:r>
              <a:rPr lang="en-US" altLang="zh-CN" sz="2000" dirty="0" smtClean="0">
                <a:solidFill>
                  <a:schemeClr val="accent2"/>
                </a:solidFill>
                <a:latin typeface="+mn-ea"/>
              </a:rPr>
              <a:t>1000</a:t>
            </a:r>
            <a:r>
              <a:rPr lang="zh-CN" altLang="en-US" sz="2000" dirty="0" smtClean="0">
                <a:solidFill>
                  <a:schemeClr val="accent2"/>
                </a:solidFill>
                <a:latin typeface="+mn-ea"/>
              </a:rPr>
              <a:t>元</a:t>
            </a:r>
            <a:r>
              <a:rPr lang="zh-CN" altLang="en-US" sz="2000" dirty="0" smtClean="0">
                <a:latin typeface="+mn-ea"/>
              </a:rPr>
              <a:t>的货物，发票需开具明细或提供</a:t>
            </a:r>
            <a:r>
              <a:rPr lang="zh-CN" altLang="en-US" sz="2000" dirty="0" smtClean="0">
                <a:solidFill>
                  <a:schemeClr val="accent2"/>
                </a:solidFill>
                <a:latin typeface="+mn-ea"/>
              </a:rPr>
              <a:t>商品送货单</a:t>
            </a:r>
            <a:r>
              <a:rPr lang="zh-CN" altLang="en-US" sz="2000" dirty="0" smtClean="0">
                <a:latin typeface="+mn-ea"/>
              </a:rPr>
              <a:t>。</a:t>
            </a:r>
            <a:endParaRPr lang="en-US" altLang="zh-CN" sz="2000" dirty="0" smtClean="0">
              <a:latin typeface="+mn-ea"/>
            </a:endParaRPr>
          </a:p>
          <a:p>
            <a:endParaRPr lang="zh-CN" altLang="en-US" sz="2000" b="1" dirty="0" smtClean="0"/>
          </a:p>
          <a:p>
            <a:endParaRPr lang="zh-CN" altLang="en-US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其他费用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004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zh-CN" altLang="en-US" sz="1800" b="1" dirty="0" smtClean="0">
                <a:latin typeface="+mn-ea"/>
              </a:rPr>
              <a:t>酬金：加班费、专家评审费、专家培训讲课费</a:t>
            </a: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r>
              <a:rPr lang="zh-CN" altLang="en-US" sz="1800" b="1" dirty="0" smtClean="0">
                <a:latin typeface="+mn-ea"/>
              </a:rPr>
              <a:t>网上申报单（酬金系统）</a:t>
            </a: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r>
              <a:rPr lang="zh-CN" altLang="en-US" sz="1800" b="1" dirty="0">
                <a:latin typeface="+mn-ea"/>
              </a:rPr>
              <a:t>发</a:t>
            </a:r>
            <a:r>
              <a:rPr lang="zh-CN" altLang="en-US" sz="1800" b="1" dirty="0" smtClean="0">
                <a:latin typeface="+mn-ea"/>
              </a:rPr>
              <a:t>放现金酬金</a:t>
            </a:r>
            <a:r>
              <a:rPr lang="zh-CN" altLang="en-US" sz="1800" b="1" dirty="0" smtClean="0">
                <a:latin typeface="+mn-ea"/>
              </a:rPr>
              <a:t>文件</a:t>
            </a: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endParaRPr lang="en-US" altLang="zh-CN" sz="1800" b="1" dirty="0" smtClean="0">
              <a:latin typeface="+mn-ea"/>
            </a:endParaRPr>
          </a:p>
          <a:p>
            <a:pPr>
              <a:spcBef>
                <a:spcPts val="0"/>
              </a:spcBef>
            </a:pPr>
            <a:r>
              <a:rPr lang="zh-CN" altLang="en-US" sz="1800" b="1" dirty="0" smtClean="0">
                <a:latin typeface="+mn-ea"/>
              </a:rPr>
              <a:t>发放银行酬金文件</a:t>
            </a:r>
            <a:r>
              <a:rPr lang="en-US" altLang="zh-CN" sz="1800" b="1" dirty="0" smtClean="0">
                <a:latin typeface="+mn-ea"/>
              </a:rPr>
              <a:t>     </a:t>
            </a:r>
          </a:p>
          <a:p>
            <a:pPr>
              <a:spcBef>
                <a:spcPts val="0"/>
              </a:spcBef>
              <a:buNone/>
            </a:pPr>
            <a:r>
              <a:rPr lang="en-US" altLang="zh-CN" sz="1800" dirty="0" smtClean="0">
                <a:latin typeface="+mn-ea"/>
              </a:rPr>
              <a:t>   </a:t>
            </a:r>
            <a:endParaRPr lang="zh-CN" altLang="en-US" sz="1800" dirty="0">
              <a:latin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酬金发放规定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55576" y="1484784"/>
            <a:ext cx="7704856" cy="4248472"/>
          </a:xfrm>
        </p:spPr>
        <p:txBody>
          <a:bodyPr>
            <a:normAutofit/>
          </a:bodyPr>
          <a:lstStyle/>
          <a:p>
            <a:r>
              <a:rPr lang="zh-CN" altLang="en-US" sz="2400" dirty="0" smtClean="0">
                <a:latin typeface="+mn-ea"/>
              </a:rPr>
              <a:t>依据中央预算</a:t>
            </a:r>
            <a:r>
              <a:rPr lang="en-US" altLang="zh-CN" sz="2400" dirty="0" smtClean="0">
                <a:latin typeface="+mn-ea"/>
              </a:rPr>
              <a:t>2015-2016</a:t>
            </a:r>
            <a:r>
              <a:rPr lang="zh-CN" altLang="en-US" sz="2400" dirty="0" smtClean="0">
                <a:latin typeface="+mn-ea"/>
              </a:rPr>
              <a:t>年政府集中采购目录及标准的</a:t>
            </a:r>
            <a:r>
              <a:rPr lang="zh-CN" altLang="en-US" sz="2400" dirty="0" smtClean="0">
                <a:latin typeface="+mn-ea"/>
              </a:rPr>
              <a:t>通知</a:t>
            </a:r>
            <a:endParaRPr lang="en-US" altLang="zh-CN" sz="2400" dirty="0" smtClean="0">
              <a:latin typeface="+mn-ea"/>
            </a:endParaRPr>
          </a:p>
          <a:p>
            <a:endParaRPr lang="en-US" altLang="zh-CN" sz="2400" dirty="0" smtClean="0">
              <a:latin typeface="+mn-ea"/>
            </a:endParaRPr>
          </a:p>
          <a:p>
            <a:r>
              <a:rPr lang="zh-CN" altLang="en-US" sz="2400" dirty="0" smtClean="0">
                <a:latin typeface="+mn-ea"/>
              </a:rPr>
              <a:t>经费项目：指财政拨款的经费（国库）</a:t>
            </a:r>
            <a:endParaRPr lang="en-US" altLang="zh-CN" sz="2400" dirty="0" smtClean="0">
              <a:latin typeface="+mn-ea"/>
            </a:endParaRPr>
          </a:p>
          <a:p>
            <a:endParaRPr lang="en-US" altLang="zh-CN" sz="2400" dirty="0" smtClean="0">
              <a:latin typeface="+mn-ea"/>
            </a:endParaRPr>
          </a:p>
          <a:p>
            <a:pPr>
              <a:buNone/>
            </a:pPr>
            <a:r>
              <a:rPr lang="zh-CN" altLang="en-US" sz="2400" b="1" dirty="0">
                <a:latin typeface="+mn-ea"/>
              </a:rPr>
              <a:t>常</a:t>
            </a:r>
            <a:r>
              <a:rPr lang="zh-CN" altLang="en-US" sz="2400" b="1" dirty="0" smtClean="0">
                <a:latin typeface="+mn-ea"/>
              </a:rPr>
              <a:t>见注意事项</a:t>
            </a:r>
            <a:r>
              <a:rPr lang="zh-CN" altLang="en-US" sz="2400" dirty="0" smtClean="0">
                <a:latin typeface="+mn-ea"/>
              </a:rPr>
              <a:t>：</a:t>
            </a:r>
            <a:endParaRPr lang="en-US" altLang="zh-CN" sz="2400" dirty="0" smtClean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400" dirty="0" smtClean="0">
                <a:latin typeface="+mn-ea"/>
              </a:rPr>
              <a:t>办公家具：单项或批量超过</a:t>
            </a:r>
            <a:r>
              <a:rPr lang="en-US" altLang="zh-CN" sz="2400" dirty="0" smtClean="0">
                <a:latin typeface="+mn-ea"/>
              </a:rPr>
              <a:t>5</a:t>
            </a:r>
            <a:r>
              <a:rPr lang="zh-CN" altLang="en-US" sz="2400" dirty="0" smtClean="0">
                <a:latin typeface="+mn-ea"/>
              </a:rPr>
              <a:t>万的；</a:t>
            </a:r>
            <a:endParaRPr lang="en-US" altLang="zh-CN" sz="2400" dirty="0" smtClean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400" dirty="0">
                <a:latin typeface="+mn-ea"/>
              </a:rPr>
              <a:t>印刷</a:t>
            </a:r>
            <a:r>
              <a:rPr lang="zh-CN" altLang="en-US" sz="2400" dirty="0" smtClean="0">
                <a:latin typeface="+mn-ea"/>
              </a:rPr>
              <a:t>费：单项或批量超过</a:t>
            </a:r>
            <a:r>
              <a:rPr lang="en-US" altLang="zh-CN" sz="2400" dirty="0" smtClean="0">
                <a:latin typeface="+mn-ea"/>
              </a:rPr>
              <a:t>5</a:t>
            </a:r>
            <a:r>
              <a:rPr lang="zh-CN" altLang="en-US" sz="2400" dirty="0" smtClean="0">
                <a:latin typeface="+mn-ea"/>
              </a:rPr>
              <a:t>万的；</a:t>
            </a:r>
            <a:endParaRPr lang="en-US" altLang="zh-CN" sz="2400" dirty="0" smtClean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400" dirty="0">
                <a:latin typeface="+mn-ea"/>
              </a:rPr>
              <a:t>租</a:t>
            </a:r>
            <a:r>
              <a:rPr lang="zh-CN" altLang="en-US" sz="2400" dirty="0" smtClean="0">
                <a:latin typeface="+mn-ea"/>
              </a:rPr>
              <a:t>车费</a:t>
            </a:r>
            <a:endParaRPr lang="en-US" altLang="zh-CN" sz="2400" dirty="0" smtClean="0">
              <a:latin typeface="+mn-ea"/>
            </a:endParaRPr>
          </a:p>
          <a:p>
            <a:pPr marL="514350" indent="-514350">
              <a:buFont typeface="+mj-lt"/>
              <a:buAutoNum type="arabicPeriod"/>
            </a:pPr>
            <a:r>
              <a:rPr lang="zh-CN" altLang="en-US" sz="2400" dirty="0">
                <a:latin typeface="+mn-ea"/>
              </a:rPr>
              <a:t>原</a:t>
            </a:r>
            <a:r>
              <a:rPr lang="zh-CN" altLang="en-US" sz="2400" dirty="0" smtClean="0">
                <a:latin typeface="+mn-ea"/>
              </a:rPr>
              <a:t>装的硒鼓墨盒不需政府集中采购</a:t>
            </a:r>
            <a:endParaRPr lang="en-US" altLang="zh-CN" sz="2400" dirty="0" smtClean="0">
              <a:latin typeface="+mn-ea"/>
            </a:endParaRP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四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政府集中采购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2276872"/>
            <a:ext cx="7056784" cy="347472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zh-CN" altLang="en-US" sz="2000" dirty="0" smtClean="0"/>
              <a:t>发票必须由依法正式注册并存续的单位开具；</a:t>
            </a:r>
            <a:endParaRPr lang="en-US" altLang="zh-CN" sz="2000" dirty="0" smtClean="0"/>
          </a:p>
          <a:p>
            <a:pPr>
              <a:spcBef>
                <a:spcPts val="0"/>
              </a:spcBef>
            </a:pPr>
            <a:endParaRPr lang="zh-CN" altLang="en-US" sz="2000" dirty="0" smtClean="0"/>
          </a:p>
          <a:p>
            <a:pPr>
              <a:spcBef>
                <a:spcPts val="0"/>
              </a:spcBef>
            </a:pPr>
            <a:r>
              <a:rPr lang="zh-CN" altLang="en-US" sz="2000" dirty="0" smtClean="0"/>
              <a:t>如不慎丢失发票原件，必须提供发票存根联复印件，补盖开票单位发票专用章，丢失人需写明丢失情况，经丢失人单位领导审签后交财务处领导审批，予以报销；</a:t>
            </a:r>
            <a:endParaRPr lang="en-US" altLang="zh-CN" sz="2000" dirty="0" smtClean="0"/>
          </a:p>
          <a:p>
            <a:pPr>
              <a:spcBef>
                <a:spcPts val="0"/>
              </a:spcBef>
            </a:pPr>
            <a:endParaRPr lang="zh-CN" altLang="en-US" sz="2000" dirty="0" smtClean="0"/>
          </a:p>
          <a:p>
            <a:pPr>
              <a:spcBef>
                <a:spcPts val="0"/>
              </a:spcBef>
            </a:pPr>
            <a:r>
              <a:rPr lang="zh-CN" altLang="en-US" sz="2000" dirty="0" smtClean="0"/>
              <a:t>报销人应上网查询发票的真伪，报销时附带查询结果打印件。</a:t>
            </a:r>
            <a:endParaRPr lang="en-US" altLang="zh-CN" sz="2000" dirty="0" smtClean="0"/>
          </a:p>
          <a:p>
            <a:pPr>
              <a:spcBef>
                <a:spcPts val="0"/>
              </a:spcBef>
            </a:pPr>
            <a:endParaRPr lang="en-US" altLang="zh-CN" sz="2000" dirty="0" smtClean="0"/>
          </a:p>
          <a:p>
            <a:pPr>
              <a:spcBef>
                <a:spcPts val="0"/>
              </a:spcBef>
            </a:pPr>
            <a:r>
              <a:rPr lang="zh-CN" altLang="en-US" sz="2000" dirty="0"/>
              <a:t>税控</a:t>
            </a:r>
            <a:r>
              <a:rPr lang="zh-CN" altLang="en-US" sz="2000" dirty="0" smtClean="0"/>
              <a:t>码，抬头名称，发票连号，发票章和收款单位，热感区</a:t>
            </a:r>
            <a:endParaRPr lang="zh-CN" altLang="en-US" sz="20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4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五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票据管理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0000" y="764704"/>
            <a:ext cx="7772400" cy="748680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zh-CN" altLang="en-US" dirty="0" smtClean="0"/>
              <a:t>财务处简介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13670" y="1628800"/>
            <a:ext cx="748883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en-US" altLang="zh-CN" dirty="0" smtClean="0"/>
              <a:t>        </a:t>
            </a:r>
            <a:r>
              <a:rPr lang="zh-CN" altLang="zh-CN" dirty="0" smtClean="0"/>
              <a:t>财务</a:t>
            </a:r>
            <a:r>
              <a:rPr lang="zh-CN" altLang="zh-CN" dirty="0"/>
              <a:t>处目前共有</a:t>
            </a:r>
            <a:r>
              <a:rPr lang="en-US" altLang="zh-CN" dirty="0"/>
              <a:t>50</a:t>
            </a:r>
            <a:r>
              <a:rPr lang="zh-CN" altLang="zh-CN" dirty="0"/>
              <a:t>人，其中事业编</a:t>
            </a:r>
            <a:r>
              <a:rPr lang="en-US" altLang="zh-CN" dirty="0"/>
              <a:t>32</a:t>
            </a:r>
            <a:r>
              <a:rPr lang="zh-CN" altLang="zh-CN" dirty="0"/>
              <a:t>人，非事业编</a:t>
            </a:r>
            <a:r>
              <a:rPr lang="en-US" altLang="zh-CN" dirty="0"/>
              <a:t>18</a:t>
            </a:r>
            <a:r>
              <a:rPr lang="zh-CN" altLang="zh-CN" dirty="0"/>
              <a:t>人</a:t>
            </a:r>
            <a:r>
              <a:rPr lang="zh-CN" altLang="zh-CN" dirty="0" smtClean="0"/>
              <a:t>。分为</a:t>
            </a:r>
            <a:r>
              <a:rPr lang="en-US" altLang="zh-CN" dirty="0"/>
              <a:t>6</a:t>
            </a:r>
            <a:r>
              <a:rPr lang="zh-CN" altLang="zh-CN" dirty="0"/>
              <a:t>个科室，分别是会计核算科、资金结算中心、综合管理科、预算管理科、基建财务科和一卡通中心。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会计核算科主要业务</a:t>
            </a:r>
            <a:r>
              <a:rPr lang="zh-CN" altLang="zh-CN" dirty="0" smtClean="0"/>
              <a:t>为</a:t>
            </a:r>
            <a:r>
              <a:rPr lang="zh-CN" altLang="en-US" dirty="0" smtClean="0"/>
              <a:t>收入入账、</a:t>
            </a:r>
            <a:r>
              <a:rPr lang="zh-CN" altLang="zh-CN" dirty="0" smtClean="0"/>
              <a:t>费用</a:t>
            </a:r>
            <a:r>
              <a:rPr lang="zh-CN" altLang="zh-CN" dirty="0"/>
              <a:t>报销审核等。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资金结算中心主要业务为</a:t>
            </a:r>
            <a:r>
              <a:rPr lang="zh-CN" altLang="zh-CN" dirty="0" smtClean="0"/>
              <a:t>资金</a:t>
            </a:r>
            <a:r>
              <a:rPr lang="zh-CN" altLang="en-US" dirty="0"/>
              <a:t>收付</a:t>
            </a:r>
            <a:r>
              <a:rPr lang="zh-CN" altLang="zh-CN" dirty="0" smtClean="0"/>
              <a:t>、</a:t>
            </a:r>
            <a:r>
              <a:rPr lang="zh-CN" altLang="zh-CN" dirty="0"/>
              <a:t>开具发票、学费管理。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综合管</a:t>
            </a:r>
            <a:r>
              <a:rPr lang="zh-CN" altLang="zh-CN" dirty="0" smtClean="0"/>
              <a:t>理科</a:t>
            </a:r>
            <a:r>
              <a:rPr lang="zh-CN" altLang="en-US" dirty="0" smtClean="0"/>
              <a:t>主要业务是</a:t>
            </a:r>
            <a:r>
              <a:rPr lang="zh-CN" altLang="zh-CN" dirty="0" smtClean="0"/>
              <a:t>工资</a:t>
            </a:r>
            <a:r>
              <a:rPr lang="zh-CN" altLang="zh-CN" dirty="0"/>
              <a:t>及住房公积金</a:t>
            </a:r>
            <a:r>
              <a:rPr lang="zh-CN" altLang="zh-CN" dirty="0" smtClean="0"/>
              <a:t>管理、税务</a:t>
            </a:r>
            <a:r>
              <a:rPr lang="zh-CN" altLang="zh-CN" dirty="0"/>
              <a:t>管理、收费项目管理、行政事务管理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预算管理科主要业务为预算决算管理、收入及分配管理、科研经费管理、会计档案管理</a:t>
            </a:r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基建财务科主要业务为学校固定资产投资项目财务管理</a:t>
            </a:r>
            <a:r>
              <a:rPr lang="zh-CN" altLang="zh-CN" dirty="0" smtClean="0"/>
              <a:t>。</a:t>
            </a:r>
            <a:endParaRPr lang="en-US" altLang="zh-CN" dirty="0" smtClean="0"/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endParaRPr lang="zh-CN" altLang="zh-CN" dirty="0"/>
          </a:p>
          <a:p>
            <a:pPr marL="285750" indent="-285750">
              <a:lnSpc>
                <a:spcPts val="2800"/>
              </a:lnSpc>
              <a:buFont typeface="Arial" panose="020B0604020202020204" pitchFamily="34" charset="0"/>
              <a:buChar char="•"/>
            </a:pPr>
            <a:r>
              <a:rPr lang="zh-CN" altLang="zh-CN" dirty="0"/>
              <a:t>一卡通中心主要业务为校园卡系统管理。</a:t>
            </a: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91493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00000" y="764704"/>
            <a:ext cx="7772400" cy="748680"/>
          </a:xfrm>
        </p:spPr>
        <p:txBody>
          <a:bodyPr>
            <a:normAutofit fontScale="90000"/>
          </a:bodyPr>
          <a:lstStyle/>
          <a:p>
            <a:pPr marL="182880" indent="0">
              <a:buNone/>
            </a:pPr>
            <a:r>
              <a:rPr lang="zh-CN" altLang="en-US" dirty="0" smtClean="0"/>
              <a:t>财务处简介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3568" y="2430939"/>
            <a:ext cx="74888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 smtClean="0">
                <a:hlinkClick r:id="rId2"/>
              </a:rPr>
              <a:t>财务处网址：</a:t>
            </a:r>
            <a:r>
              <a:rPr lang="en-US" altLang="zh-CN" dirty="0" smtClean="0">
                <a:hlinkClick r:id="rId2"/>
              </a:rPr>
              <a:t>http</a:t>
            </a:r>
            <a:r>
              <a:rPr lang="en-US" altLang="zh-CN" dirty="0">
                <a:hlinkClick r:id="rId2"/>
              </a:rPr>
              <a:t>://10.1.134.6/financeIndex</a:t>
            </a:r>
            <a:r>
              <a:rPr lang="en-US" altLang="zh-CN" dirty="0" smtClean="0">
                <a:hlinkClick r:id="rId2"/>
              </a:rPr>
              <a:t>/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/>
              <a:t> </a:t>
            </a:r>
            <a:r>
              <a:rPr lang="en-US" altLang="zh-CN" dirty="0" smtClean="0"/>
              <a:t>QQ</a:t>
            </a:r>
            <a:r>
              <a:rPr lang="zh-CN" altLang="en-US" dirty="0" smtClean="0"/>
              <a:t>群：</a:t>
            </a:r>
            <a:r>
              <a:rPr lang="en-US" altLang="zh-CN" dirty="0" smtClean="0"/>
              <a:t>312984633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2114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268760"/>
            <a:ext cx="6400800" cy="4266808"/>
          </a:xfrm>
        </p:spPr>
        <p:txBody>
          <a:bodyPr/>
          <a:lstStyle/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学</a:t>
            </a:r>
            <a:r>
              <a:rPr lang="zh-CN" altLang="en-US" dirty="0" smtClean="0"/>
              <a:t>校</a:t>
            </a:r>
            <a:r>
              <a:rPr lang="zh-CN" altLang="en-US" dirty="0"/>
              <a:t>收</a:t>
            </a:r>
            <a:r>
              <a:rPr lang="zh-CN" altLang="en-US" dirty="0" smtClean="0"/>
              <a:t>费资金管理</a:t>
            </a:r>
            <a:r>
              <a:rPr lang="zh-CN" altLang="en-US" dirty="0" smtClean="0"/>
              <a:t>制度</a:t>
            </a: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zh-CN" dirty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 smtClean="0"/>
              <a:t>学校报销管理</a:t>
            </a:r>
            <a:r>
              <a:rPr lang="zh-CN" altLang="en-US" dirty="0" smtClean="0"/>
              <a:t>制度</a:t>
            </a: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 smtClean="0"/>
              <a:t>酬金发放</a:t>
            </a:r>
            <a:r>
              <a:rPr lang="zh-CN" altLang="en-US" dirty="0" smtClean="0"/>
              <a:t>制度</a:t>
            </a: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 smtClean="0"/>
              <a:t>政府</a:t>
            </a:r>
            <a:r>
              <a:rPr lang="zh-CN" altLang="en-US" dirty="0" smtClean="0"/>
              <a:t>采购</a:t>
            </a: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zh-CN" dirty="0" smtClean="0"/>
          </a:p>
          <a:p>
            <a:pPr marL="514350" indent="-514350">
              <a:lnSpc>
                <a:spcPts val="32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dirty="0"/>
              <a:t>票</a:t>
            </a:r>
            <a:r>
              <a:rPr lang="zh-CN" altLang="en-US" dirty="0" smtClean="0"/>
              <a:t>据管理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99592" y="1772816"/>
            <a:ext cx="7408333" cy="4032448"/>
          </a:xfrm>
        </p:spPr>
        <p:txBody>
          <a:bodyPr>
            <a:noAutofit/>
          </a:bodyPr>
          <a:lstStyle/>
          <a:p>
            <a:pPr marL="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1600" b="1" dirty="0" smtClean="0"/>
              <a:t>明确学校收费管理范围</a:t>
            </a:r>
            <a:endParaRPr lang="en-US" altLang="zh-CN" sz="1600" b="1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600" dirty="0"/>
              <a:t> </a:t>
            </a:r>
            <a:r>
              <a:rPr lang="en-US" altLang="zh-CN" sz="1600" dirty="0" smtClean="0"/>
              <a:t>    </a:t>
            </a:r>
            <a:r>
              <a:rPr lang="zh-CN" altLang="en-US" sz="1600" dirty="0" smtClean="0"/>
              <a:t>按照相关政府部门规定收取的收入：学费、住宿费、委托培养费、培训班培训费，行使部门职能的收费。</a:t>
            </a:r>
            <a:endParaRPr lang="en-US" altLang="zh-CN" sz="1600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endParaRPr lang="en-US" altLang="zh-CN" sz="1600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1600" b="1" dirty="0" smtClean="0"/>
              <a:t>深化“</a:t>
            </a:r>
            <a:r>
              <a:rPr lang="zh-CN" altLang="en-US" sz="1600" b="1" dirty="0" smtClean="0">
                <a:solidFill>
                  <a:srgbClr val="FF0000"/>
                </a:solidFill>
              </a:rPr>
              <a:t>收支两条线</a:t>
            </a:r>
            <a:r>
              <a:rPr lang="zh-CN" altLang="en-US" sz="1600" b="1" dirty="0" smtClean="0"/>
              <a:t>”管理</a:t>
            </a:r>
            <a:endParaRPr lang="en-US" altLang="zh-CN" sz="1600" b="1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600" dirty="0"/>
              <a:t> </a:t>
            </a:r>
            <a:r>
              <a:rPr lang="en-US" altLang="zh-CN" sz="1600" dirty="0" smtClean="0"/>
              <a:t>    </a:t>
            </a:r>
            <a:r>
              <a:rPr lang="zh-CN" altLang="en-US" sz="1600" dirty="0" smtClean="0"/>
              <a:t>严禁坐收坐支，收费资金必须严格按照国家有关规定全额上缴。</a:t>
            </a:r>
            <a:endParaRPr lang="en-US" altLang="zh-CN" sz="1600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endParaRPr lang="en-US" altLang="zh-CN" sz="1600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1600" b="1" dirty="0"/>
              <a:t>建立健</a:t>
            </a:r>
            <a:r>
              <a:rPr lang="zh-CN" altLang="en-US" sz="1600" b="1" dirty="0" smtClean="0"/>
              <a:t>全收费资金的监督检查制度</a:t>
            </a:r>
            <a:endParaRPr lang="en-US" altLang="zh-CN" sz="1600" b="1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600" dirty="0"/>
              <a:t> </a:t>
            </a:r>
            <a:r>
              <a:rPr lang="en-US" altLang="zh-CN" sz="1600" dirty="0" smtClean="0"/>
              <a:t>    </a:t>
            </a:r>
            <a:r>
              <a:rPr lang="zh-CN" altLang="en-US" sz="1600" dirty="0" smtClean="0"/>
              <a:t>加强学校收费资金的日常监督，做到账实相符，坚决杜绝公款私存“小金库”现象。</a:t>
            </a:r>
            <a:endParaRPr lang="en-US" altLang="zh-CN" sz="1600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1600" b="1" dirty="0" smtClean="0"/>
              <a:t>    </a:t>
            </a:r>
            <a:endParaRPr lang="en-US" altLang="zh-CN" sz="1600" b="1" dirty="0" smtClean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600" b="1" dirty="0"/>
              <a:t> </a:t>
            </a:r>
            <a:r>
              <a:rPr lang="en-US" altLang="zh-CN" sz="1600" b="1" dirty="0" smtClean="0"/>
              <a:t>   </a:t>
            </a:r>
            <a:r>
              <a:rPr lang="zh-CN" altLang="en-US" sz="1600" b="1" dirty="0" smtClean="0"/>
              <a:t> 公款</a:t>
            </a:r>
            <a:r>
              <a:rPr lang="zh-CN" altLang="en-US" sz="1600" b="1" dirty="0"/>
              <a:t>不过夜，公私两分明，过账记清楚</a:t>
            </a:r>
            <a:r>
              <a:rPr lang="zh-CN" altLang="en-US" sz="1600" dirty="0" smtClean="0"/>
              <a:t>，</a:t>
            </a:r>
            <a:r>
              <a:rPr lang="zh-CN" altLang="en-US" sz="1600" b="1" dirty="0"/>
              <a:t>收付要审批</a:t>
            </a:r>
            <a:endParaRPr lang="en-US" altLang="zh-CN" sz="1600" b="1" dirty="0"/>
          </a:p>
          <a:p>
            <a:pPr marL="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1600" dirty="0" smtClean="0"/>
              <a:t>     </a:t>
            </a:r>
            <a:endParaRPr lang="en-US" altLang="zh-CN" sz="1600" dirty="0"/>
          </a:p>
          <a:p>
            <a:pPr marL="0" indent="0">
              <a:buNone/>
            </a:pPr>
            <a:endParaRPr lang="zh-CN" altLang="en-US" sz="1600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9703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收费管理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制度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988840"/>
            <a:ext cx="7560840" cy="3474720"/>
          </a:xfrm>
        </p:spPr>
        <p:txBody>
          <a:bodyPr>
            <a:normAutofit lnSpcReduction="10000"/>
          </a:bodyPr>
          <a:lstStyle/>
          <a:p>
            <a:pPr marL="514350" indent="-514350"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单笔支付超过</a:t>
            </a:r>
            <a:r>
              <a:rPr lang="en-US" altLang="zh-CN" sz="2400" dirty="0" smtClean="0">
                <a:latin typeface="+mn-ea"/>
              </a:rPr>
              <a:t>2500</a:t>
            </a:r>
            <a:r>
              <a:rPr lang="zh-CN" altLang="en-US" sz="2400" dirty="0" smtClean="0">
                <a:latin typeface="+mn-ea"/>
              </a:rPr>
              <a:t>元的必须“公对公”支付，如；支票或者向对方单位直接汇款，禁止个人垫付；</a:t>
            </a:r>
            <a:endParaRPr lang="en-US" altLang="zh-CN" sz="2400" dirty="0" smtClean="0">
              <a:latin typeface="+mn-ea"/>
            </a:endParaRPr>
          </a:p>
          <a:p>
            <a:pPr marL="51480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超过</a:t>
            </a:r>
            <a:r>
              <a:rPr lang="en-US" altLang="zh-CN" sz="2400" dirty="0" smtClean="0">
                <a:latin typeface="+mn-ea"/>
              </a:rPr>
              <a:t>5</a:t>
            </a:r>
            <a:r>
              <a:rPr lang="zh-CN" altLang="en-US" sz="2400" dirty="0" smtClean="0">
                <a:latin typeface="+mn-ea"/>
              </a:rPr>
              <a:t>万（含</a:t>
            </a:r>
            <a:r>
              <a:rPr lang="en-US" altLang="zh-CN" sz="2400" dirty="0" smtClean="0">
                <a:latin typeface="+mn-ea"/>
              </a:rPr>
              <a:t>)</a:t>
            </a:r>
            <a:r>
              <a:rPr lang="zh-CN" altLang="en-US" dirty="0">
                <a:latin typeface="+mn-ea"/>
              </a:rPr>
              <a:t>对外付款需财务</a:t>
            </a:r>
            <a:r>
              <a:rPr lang="zh-CN" altLang="en-US" sz="2400" dirty="0" smtClean="0">
                <a:latin typeface="+mn-ea"/>
              </a:rPr>
              <a:t>处处领导审签，超过</a:t>
            </a:r>
            <a:r>
              <a:rPr lang="en-US" altLang="zh-CN" sz="2400" dirty="0" smtClean="0">
                <a:latin typeface="+mn-ea"/>
              </a:rPr>
              <a:t>2</a:t>
            </a:r>
            <a:r>
              <a:rPr lang="zh-CN" altLang="en-US" sz="2400" dirty="0" smtClean="0">
                <a:latin typeface="+mn-ea"/>
              </a:rPr>
              <a:t>万（含）支领现金需财务处处领导审签。</a:t>
            </a:r>
            <a:endParaRPr lang="en-US" altLang="zh-CN" sz="2400" dirty="0" smtClean="0">
              <a:latin typeface="+mn-ea"/>
            </a:endParaRPr>
          </a:p>
          <a:p>
            <a:pPr marL="51480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转账支付单笔金额超过</a:t>
            </a:r>
            <a:r>
              <a:rPr lang="en-US" altLang="zh-CN" sz="2400" dirty="0" smtClean="0">
                <a:latin typeface="+mn-ea"/>
              </a:rPr>
              <a:t>50</a:t>
            </a:r>
            <a:r>
              <a:rPr lang="zh-CN" altLang="en-US" sz="2400" dirty="0" smtClean="0">
                <a:latin typeface="+mn-ea"/>
              </a:rPr>
              <a:t>万元（含）至</a:t>
            </a:r>
            <a:r>
              <a:rPr lang="en-US" altLang="zh-CN" sz="2400" dirty="0" smtClean="0">
                <a:latin typeface="+mn-ea"/>
              </a:rPr>
              <a:t>500</a:t>
            </a:r>
            <a:r>
              <a:rPr lang="zh-CN" altLang="en-US" sz="2400" dirty="0" smtClean="0">
                <a:latin typeface="+mn-ea"/>
              </a:rPr>
              <a:t>万元须追加业务主管校长审签；</a:t>
            </a:r>
          </a:p>
          <a:p>
            <a:pPr marL="514800" indent="-457200">
              <a:lnSpc>
                <a:spcPct val="120000"/>
              </a:lnSpc>
              <a:spcBef>
                <a:spcPts val="0"/>
              </a:spcBef>
            </a:pPr>
            <a:r>
              <a:rPr lang="zh-CN" altLang="en-US" sz="2400" dirty="0" smtClean="0">
                <a:latin typeface="+mn-ea"/>
              </a:rPr>
              <a:t>转账支付单笔金额超过</a:t>
            </a:r>
            <a:r>
              <a:rPr lang="en-US" altLang="zh-CN" sz="2400" dirty="0" smtClean="0">
                <a:latin typeface="+mn-ea"/>
              </a:rPr>
              <a:t>500</a:t>
            </a:r>
            <a:r>
              <a:rPr lang="zh-CN" altLang="en-US" sz="2400" dirty="0" smtClean="0">
                <a:latin typeface="+mn-ea"/>
              </a:rPr>
              <a:t>万元（含）须追加业务主管校长与财务主管校长联合审签。</a:t>
            </a:r>
            <a:endParaRPr lang="zh-CN" altLang="en-US" sz="2400" dirty="0">
              <a:latin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8024679" cy="7200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资金支付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及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授权规定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616" y="1772816"/>
            <a:ext cx="6912768" cy="4248472"/>
          </a:xfrm>
        </p:spPr>
        <p:txBody>
          <a:bodyPr>
            <a:normAutofit fontScale="47500" lnSpcReduction="20000"/>
          </a:bodyPr>
          <a:lstStyle/>
          <a:p>
            <a:pPr marL="5148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altLang="zh-CN" sz="4400" b="1" dirty="0" smtClean="0">
                <a:latin typeface="+mn-ea"/>
              </a:rPr>
              <a:t>1. </a:t>
            </a:r>
            <a:r>
              <a:rPr lang="zh-CN" altLang="en-US" sz="4400" b="1" dirty="0" smtClean="0">
                <a:latin typeface="+mn-ea"/>
              </a:rPr>
              <a:t>城市间交通：飞机、火车、自驾</a:t>
            </a:r>
          </a:p>
          <a:p>
            <a:pPr marL="514800" indent="-457200">
              <a:lnSpc>
                <a:spcPct val="120000"/>
              </a:lnSpc>
              <a:spcBef>
                <a:spcPts val="0"/>
              </a:spcBef>
              <a:buNone/>
            </a:pPr>
            <a:r>
              <a:rPr lang="zh-CN" altLang="en-US" sz="4400" dirty="0" smtClean="0">
                <a:latin typeface="+mn-ea"/>
              </a:rPr>
              <a:t>  （</a:t>
            </a:r>
            <a:r>
              <a:rPr lang="en-US" altLang="zh-CN" sz="4400" dirty="0" smtClean="0">
                <a:latin typeface="+mn-ea"/>
              </a:rPr>
              <a:t>1</a:t>
            </a:r>
            <a:r>
              <a:rPr lang="zh-CN" altLang="en-US" sz="4400" dirty="0" smtClean="0">
                <a:latin typeface="+mn-ea"/>
              </a:rPr>
              <a:t>）出差人员应当按照规定等级乘坐交通工具，未按规定等级的超支部分自理，并且不能以公款报销；</a:t>
            </a:r>
            <a:endParaRPr lang="en-US" altLang="zh-CN" sz="4400" dirty="0" smtClean="0">
              <a:latin typeface="+mn-ea"/>
            </a:endParaRPr>
          </a:p>
          <a:p>
            <a:pPr marL="514800" indent="-457200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4400" dirty="0" smtClean="0">
                <a:latin typeface="+mn-ea"/>
              </a:rPr>
              <a:t>  （</a:t>
            </a:r>
            <a:r>
              <a:rPr lang="en-US" altLang="zh-CN" sz="4400" dirty="0" smtClean="0">
                <a:latin typeface="+mn-ea"/>
              </a:rPr>
              <a:t>2</a:t>
            </a:r>
            <a:r>
              <a:rPr lang="zh-CN" altLang="en-US" sz="4400" dirty="0" smtClean="0">
                <a:latin typeface="+mn-ea"/>
              </a:rPr>
              <a:t>）城市间交通费票证部分缺失，需提供由单位负责人审签过的票证丢失说明，仅报销单程票和住宿费。如果住宿费发票明细能证明具体住宿日期及期间的，可发放伙食补助及市内交通费；</a:t>
            </a:r>
            <a:endParaRPr lang="en-US" altLang="zh-CN" sz="4400" dirty="0" smtClean="0">
              <a:latin typeface="+mn-ea"/>
            </a:endParaRPr>
          </a:p>
          <a:p>
            <a:pPr marL="514800" indent="-457200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CN" sz="4400" dirty="0">
                <a:latin typeface="+mn-ea"/>
              </a:rPr>
              <a:t> </a:t>
            </a:r>
            <a:r>
              <a:rPr lang="en-US" altLang="zh-CN" sz="4400" dirty="0" smtClean="0">
                <a:latin typeface="+mn-ea"/>
              </a:rPr>
              <a:t> </a:t>
            </a:r>
            <a:r>
              <a:rPr lang="zh-CN" altLang="en-US" sz="4400" dirty="0" smtClean="0">
                <a:latin typeface="+mn-ea"/>
              </a:rPr>
              <a:t>（</a:t>
            </a:r>
            <a:r>
              <a:rPr lang="en-US" altLang="zh-CN" sz="4400" dirty="0" smtClean="0">
                <a:latin typeface="+mn-ea"/>
              </a:rPr>
              <a:t>3</a:t>
            </a:r>
            <a:r>
              <a:rPr lang="zh-CN" altLang="en-US" sz="4400" dirty="0" smtClean="0">
                <a:latin typeface="+mn-ea"/>
              </a:rPr>
              <a:t>）部级及相当职务人员出差，因工作需要，随行一人可乘坐同等级交通工具</a:t>
            </a:r>
            <a:r>
              <a:rPr lang="zh-CN" altLang="en-US" sz="4400" dirty="0">
                <a:latin typeface="+mn-ea"/>
              </a:rPr>
              <a:t>；</a:t>
            </a:r>
            <a:endParaRPr lang="en-US" altLang="zh-CN" sz="4400" dirty="0" smtClean="0">
              <a:latin typeface="+mn-ea"/>
            </a:endParaRPr>
          </a:p>
          <a:p>
            <a:pPr marL="514800" indent="-457200">
              <a:lnSpc>
                <a:spcPct val="1200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CN" sz="4400" dirty="0">
                <a:latin typeface="+mn-ea"/>
              </a:rPr>
              <a:t> </a:t>
            </a:r>
            <a:r>
              <a:rPr lang="en-US" altLang="zh-CN" sz="4400" dirty="0" smtClean="0">
                <a:latin typeface="+mn-ea"/>
              </a:rPr>
              <a:t> </a:t>
            </a:r>
            <a:r>
              <a:rPr lang="zh-CN" altLang="en-US" sz="4400" dirty="0" smtClean="0">
                <a:latin typeface="+mn-ea"/>
              </a:rPr>
              <a:t>（</a:t>
            </a:r>
            <a:r>
              <a:rPr lang="en-US" altLang="zh-CN" sz="4400" dirty="0" smtClean="0">
                <a:latin typeface="+mn-ea"/>
              </a:rPr>
              <a:t>4</a:t>
            </a:r>
            <a:r>
              <a:rPr lang="zh-CN" altLang="en-US" sz="4400" dirty="0" smtClean="0">
                <a:latin typeface="+mn-ea"/>
              </a:rPr>
              <a:t>）自驾出差需写明事由、时间、地点</a:t>
            </a:r>
            <a:r>
              <a:rPr lang="zh-CN" altLang="en-US" sz="4400" dirty="0" smtClean="0">
                <a:latin typeface="+mn-ea"/>
              </a:rPr>
              <a:t>和出差</a:t>
            </a:r>
            <a:r>
              <a:rPr lang="zh-CN" altLang="en-US" sz="4400" dirty="0" smtClean="0">
                <a:latin typeface="+mn-ea"/>
              </a:rPr>
              <a:t>人数。</a:t>
            </a: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20000"/>
              </a:lnSpc>
              <a:buFont typeface="Wingdings" pitchFamily="2" charset="2"/>
              <a:buNone/>
            </a:pPr>
            <a:r>
              <a:rPr lang="en-US" altLang="zh-CN" dirty="0">
                <a:latin typeface="+mn-ea"/>
              </a:rPr>
              <a:t> </a:t>
            </a:r>
            <a:r>
              <a:rPr lang="en-US" altLang="zh-CN" dirty="0" smtClean="0">
                <a:latin typeface="+mn-ea"/>
              </a:rPr>
              <a:t>    </a:t>
            </a:r>
            <a:endParaRPr lang="zh-CN" altLang="en-US" b="1" dirty="0" smtClean="0">
              <a:latin typeface="+mn-ea"/>
            </a:endParaRPr>
          </a:p>
          <a:p>
            <a:pPr>
              <a:buNone/>
            </a:pP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7920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b="1" dirty="0">
                <a:latin typeface="黑体" panose="02010609060101010101" pitchFamily="49" charset="-122"/>
                <a:ea typeface="黑体" panose="02010609060101010101" pitchFamily="49" charset="-122"/>
              </a:rPr>
              <a:t>差旅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772816"/>
            <a:ext cx="6400800" cy="39787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CN" sz="2600" b="1" dirty="0" smtClean="0">
                <a:latin typeface="+mn-ea"/>
              </a:rPr>
              <a:t>2. </a:t>
            </a:r>
            <a:r>
              <a:rPr lang="zh-CN" altLang="en-US" sz="2600" b="1" dirty="0" smtClean="0">
                <a:latin typeface="+mn-ea"/>
              </a:rPr>
              <a:t>住宿费</a:t>
            </a:r>
          </a:p>
          <a:p>
            <a:pPr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 职务级别对应的住宿费标准限额内，凭据报销住宿费。未按规定等级住宿的，超标部分自理，且不能以公款报销。 </a:t>
            </a:r>
          </a:p>
          <a:p>
            <a:pPr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 注意：</a:t>
            </a:r>
          </a:p>
          <a:p>
            <a:pPr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（</a:t>
            </a:r>
            <a:r>
              <a:rPr lang="en-US" altLang="zh-CN" sz="2600" dirty="0" smtClean="0">
                <a:latin typeface="+mn-ea"/>
              </a:rPr>
              <a:t>1</a:t>
            </a:r>
            <a:r>
              <a:rPr lang="zh-CN" altLang="en-US" sz="2600" dirty="0" smtClean="0">
                <a:latin typeface="+mn-ea"/>
              </a:rPr>
              <a:t>）对方单位接待，无住宿发票，出差时间（自然天）</a:t>
            </a:r>
            <a:r>
              <a:rPr lang="en-US" altLang="zh-CN" sz="2600" dirty="0" smtClean="0">
                <a:latin typeface="+mn-ea"/>
              </a:rPr>
              <a:t>4</a:t>
            </a:r>
            <a:r>
              <a:rPr lang="zh-CN" altLang="en-US" sz="2600" dirty="0" smtClean="0">
                <a:latin typeface="+mn-ea"/>
              </a:rPr>
              <a:t>天以内，出差人提供说明可按正常出差报销，享受差旅补助</a:t>
            </a:r>
            <a:r>
              <a:rPr lang="en-US" altLang="zh-CN" sz="2600" dirty="0" smtClean="0">
                <a:latin typeface="+mn-ea"/>
              </a:rPr>
              <a:t>;</a:t>
            </a:r>
            <a:endParaRPr lang="zh-CN" altLang="en-US" sz="2600" dirty="0" smtClean="0">
              <a:latin typeface="+mn-ea"/>
            </a:endParaRPr>
          </a:p>
          <a:p>
            <a:pPr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（</a:t>
            </a:r>
            <a:r>
              <a:rPr lang="en-US" altLang="zh-CN" sz="2600" dirty="0" smtClean="0">
                <a:latin typeface="+mn-ea"/>
              </a:rPr>
              <a:t>2</a:t>
            </a:r>
            <a:r>
              <a:rPr lang="zh-CN" altLang="en-US" sz="2600" dirty="0" smtClean="0">
                <a:latin typeface="+mn-ea"/>
              </a:rPr>
              <a:t>）对方单位接待，无住宿发票，出差时间（自然天）</a:t>
            </a:r>
            <a:r>
              <a:rPr lang="en-US" altLang="zh-CN" sz="2600" dirty="0" smtClean="0">
                <a:latin typeface="+mn-ea"/>
              </a:rPr>
              <a:t>4</a:t>
            </a:r>
            <a:r>
              <a:rPr lang="zh-CN" altLang="en-US" sz="2600" dirty="0" smtClean="0">
                <a:latin typeface="+mn-ea"/>
              </a:rPr>
              <a:t>天以上，接待单位提供说明可按正常出差报销，享受差旅补助</a:t>
            </a:r>
            <a:r>
              <a:rPr lang="en-US" altLang="zh-CN" sz="2600" dirty="0" smtClean="0">
                <a:latin typeface="+mn-ea"/>
              </a:rPr>
              <a:t>;</a:t>
            </a:r>
            <a:endParaRPr lang="zh-CN" altLang="en-US" sz="2600" dirty="0" smtClean="0">
              <a:latin typeface="+mn-ea"/>
            </a:endParaRPr>
          </a:p>
          <a:p>
            <a:pPr>
              <a:lnSpc>
                <a:spcPts val="26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</a:t>
            </a:r>
          </a:p>
          <a:p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51720" y="404664"/>
            <a:ext cx="6512511" cy="114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差旅费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59632" y="1628800"/>
            <a:ext cx="6400800" cy="4320480"/>
          </a:xfrm>
        </p:spPr>
        <p:txBody>
          <a:bodyPr>
            <a:normAutofit fontScale="70000" lnSpcReduction="20000"/>
          </a:bodyPr>
          <a:lstStyle/>
          <a:p>
            <a:pPr marL="0" indent="-457200"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zh-CN" altLang="en-US" sz="2600" dirty="0" smtClean="0">
                <a:latin typeface="+mn-ea"/>
              </a:rPr>
              <a:t>       出国</a:t>
            </a:r>
            <a:r>
              <a:rPr lang="zh-CN" altLang="en-US" sz="2600" dirty="0" smtClean="0">
                <a:latin typeface="+mn-ea"/>
              </a:rPr>
              <a:t>经费包括：国际旅费、国外城市间交通费、住宿费、伙食费、公杂费和其他费用。</a:t>
            </a:r>
          </a:p>
          <a:p>
            <a:pPr marL="0" indent="-457200">
              <a:lnSpc>
                <a:spcPts val="28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2600" dirty="0" smtClean="0">
                <a:latin typeface="+mn-ea"/>
              </a:rPr>
              <a:t> 国际旅费（国库经费执行政采）</a:t>
            </a:r>
            <a:r>
              <a:rPr lang="zh-CN" altLang="en-US" sz="2600" dirty="0" smtClean="0">
                <a:solidFill>
                  <a:schemeClr val="accent2"/>
                </a:solidFill>
                <a:latin typeface="+mn-ea"/>
              </a:rPr>
              <a:t>优选国内航空</a:t>
            </a:r>
            <a:r>
              <a:rPr lang="zh-CN" altLang="en-US" sz="2600" dirty="0" smtClean="0">
                <a:latin typeface="+mn-ea"/>
              </a:rPr>
              <a:t>，因</a:t>
            </a:r>
            <a:r>
              <a:rPr lang="zh-CN" altLang="en-US" sz="2600" dirty="0" smtClean="0">
                <a:solidFill>
                  <a:schemeClr val="accent2"/>
                </a:solidFill>
                <a:latin typeface="+mn-ea"/>
              </a:rPr>
              <a:t>价格、中转地等</a:t>
            </a:r>
            <a:r>
              <a:rPr lang="zh-CN" altLang="en-US" sz="2600" dirty="0" smtClean="0">
                <a:solidFill>
                  <a:schemeClr val="accent2"/>
                </a:solidFill>
                <a:latin typeface="+mn-ea"/>
              </a:rPr>
              <a:t>其他原因</a:t>
            </a:r>
            <a:r>
              <a:rPr lang="zh-CN" altLang="en-US" sz="2600" dirty="0" smtClean="0">
                <a:latin typeface="+mn-ea"/>
              </a:rPr>
              <a:t>必须选择外航的，提供</a:t>
            </a:r>
            <a:r>
              <a:rPr lang="en-US" altLang="zh-CN" sz="2600" dirty="0" smtClean="0">
                <a:latin typeface="+mn-ea"/>
              </a:rPr>
              <a:t>《</a:t>
            </a:r>
            <a:r>
              <a:rPr lang="zh-CN" altLang="en-US" sz="2600" dirty="0" smtClean="0">
                <a:latin typeface="+mn-ea"/>
              </a:rPr>
              <a:t>乘坐非国内航空公司航班和改变中转地审批表</a:t>
            </a:r>
            <a:r>
              <a:rPr lang="en-US" altLang="zh-CN" sz="2600" dirty="0" smtClean="0">
                <a:latin typeface="+mn-ea"/>
              </a:rPr>
              <a:t>》</a:t>
            </a:r>
          </a:p>
          <a:p>
            <a:pPr marL="0" indent="-457200">
              <a:lnSpc>
                <a:spcPts val="2800"/>
              </a:lnSpc>
              <a:spcBef>
                <a:spcPts val="0"/>
              </a:spcBef>
              <a:buFont typeface="+mj-lt"/>
              <a:buAutoNum type="arabicPeriod"/>
            </a:pPr>
            <a:endParaRPr lang="en-US" altLang="zh-CN" sz="2600" dirty="0">
              <a:latin typeface="+mn-ea"/>
            </a:endParaRPr>
          </a:p>
          <a:p>
            <a:pPr marL="0" indent="-457200">
              <a:lnSpc>
                <a:spcPts val="2800"/>
              </a:lnSpc>
              <a:spcBef>
                <a:spcPts val="0"/>
              </a:spcBef>
              <a:buFont typeface="+mj-lt"/>
              <a:buAutoNum type="arabicPeriod"/>
            </a:pPr>
            <a:r>
              <a:rPr lang="zh-CN" altLang="en-US" sz="2600" dirty="0" smtClean="0">
                <a:latin typeface="+mn-ea"/>
              </a:rPr>
              <a:t>参加国际会议等的出国人员，原则上应当按照住宿费标准执行。如对方组织单位指定或推荐酒店，应当严格把关，通过询价方式从紧安排，超出费用标准的，须事先报经国际交流合作处和财务处批准。经批准，住宿费可据实报销。 </a:t>
            </a:r>
          </a:p>
          <a:p>
            <a:pPr marL="0" indent="-457200">
              <a:lnSpc>
                <a:spcPts val="2800"/>
              </a:lnSpc>
              <a:spcBef>
                <a:spcPts val="0"/>
              </a:spcBef>
              <a:buFont typeface="Wingdings" pitchFamily="2" charset="2"/>
              <a:buNone/>
            </a:pPr>
            <a:r>
              <a:rPr lang="en-US" altLang="zh-CN" dirty="0" smtClean="0"/>
              <a:t>  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40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. 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学校报销管理制度</a:t>
            </a:r>
            <a:r>
              <a:rPr lang="en-US" altLang="zh-CN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—</a:t>
            </a:r>
            <a:r>
              <a:rPr lang="zh-CN" altLang="en-US" sz="28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出国费</a:t>
            </a:r>
            <a:endParaRPr lang="zh-CN" altLang="en-US" sz="2800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聚合">
  <a:themeElements>
    <a:clrScheme name="聚合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聚合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聚合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聚合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</TotalTime>
  <Words>1599</Words>
  <Application>Microsoft Office PowerPoint</Application>
  <PresentationFormat>全屏显示(4:3)</PresentationFormat>
  <Paragraphs>122</Paragraphs>
  <Slides>16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17" baseType="lpstr">
      <vt:lpstr>聚合</vt:lpstr>
      <vt:lpstr>财务管理制度</vt:lpstr>
      <vt:lpstr>财务处简介</vt:lpstr>
      <vt:lpstr>财务处简介</vt:lpstr>
      <vt:lpstr>PowerPoint 演示文稿</vt:lpstr>
      <vt:lpstr>一. 学校收费管理制度</vt:lpstr>
      <vt:lpstr>二. 学校报销管理制度—资金支付及授权规定</vt:lpstr>
      <vt:lpstr>二. 学校报销管理制度——差旅费</vt:lpstr>
      <vt:lpstr>二. 学校报销管理制度——差旅费</vt:lpstr>
      <vt:lpstr>二. 学校报销管理制度—出国费</vt:lpstr>
      <vt:lpstr>二. 学校报销管理制度—固定资产入账</vt:lpstr>
      <vt:lpstr>二. 学校报销管理制度—交通费</vt:lpstr>
      <vt:lpstr>二. 学校报销管理制度—会议费</vt:lpstr>
      <vt:lpstr>二. 学校报销管理制度—其他费用</vt:lpstr>
      <vt:lpstr>三. 酬金发放规定</vt:lpstr>
      <vt:lpstr>四. 政府集中采购</vt:lpstr>
      <vt:lpstr>五. 票据管理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北京理工大学财务制度</dc:title>
  <dc:creator>Administrator</dc:creator>
  <cp:lastModifiedBy>wr</cp:lastModifiedBy>
  <cp:revision>86</cp:revision>
  <dcterms:created xsi:type="dcterms:W3CDTF">2015-04-24T00:45:25Z</dcterms:created>
  <dcterms:modified xsi:type="dcterms:W3CDTF">2015-05-19T03:34:56Z</dcterms:modified>
</cp:coreProperties>
</file>