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93" r:id="rId2"/>
    <p:sldId id="308" r:id="rId3"/>
    <p:sldId id="312" r:id="rId4"/>
    <p:sldId id="324" r:id="rId5"/>
    <p:sldId id="320" r:id="rId6"/>
    <p:sldId id="321" r:id="rId7"/>
    <p:sldId id="322" r:id="rId8"/>
    <p:sldId id="323" r:id="rId9"/>
    <p:sldId id="314" r:id="rId10"/>
    <p:sldId id="319" r:id="rId11"/>
    <p:sldId id="325" r:id="rId12"/>
    <p:sldId id="316" r:id="rId13"/>
    <p:sldId id="315" r:id="rId14"/>
    <p:sldId id="327" r:id="rId15"/>
    <p:sldId id="303"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27EA8"/>
    <a:srgbClr val="E70014"/>
    <a:srgbClr val="A9EB4B"/>
    <a:srgbClr val="2EB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showGuides="1">
      <p:cViewPr varScale="1">
        <p:scale>
          <a:sx n="87" d="100"/>
          <a:sy n="87" d="100"/>
        </p:scale>
        <p:origin x="52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3FA7E-DC34-44BD-BBB7-BA0422266CC0}" type="datetimeFigureOut">
              <a:rPr lang="zh-CN" altLang="en-US" smtClean="0"/>
              <a:t>2019/5/31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3F514-FEAA-4A31-B19F-0F05212529D5}" type="slidenum">
              <a:rPr lang="zh-CN" altLang="en-US" smtClean="0"/>
              <a:t>‹#›</a:t>
            </a:fld>
            <a:endParaRPr lang="zh-CN" altLang="en-US"/>
          </a:p>
        </p:txBody>
      </p:sp>
    </p:spTree>
    <p:extLst>
      <p:ext uri="{BB962C8B-B14F-4D97-AF65-F5344CB8AC3E}">
        <p14:creationId xmlns:p14="http://schemas.microsoft.com/office/powerpoint/2010/main" val="213545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2</a:t>
            </a:fld>
            <a:endParaRPr lang="zh-CN" altLang="en-US"/>
          </a:p>
        </p:txBody>
      </p:sp>
    </p:spTree>
    <p:extLst>
      <p:ext uri="{BB962C8B-B14F-4D97-AF65-F5344CB8AC3E}">
        <p14:creationId xmlns:p14="http://schemas.microsoft.com/office/powerpoint/2010/main" val="283636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13</a:t>
            </a:fld>
            <a:endParaRPr lang="zh-CN" altLang="en-US"/>
          </a:p>
        </p:txBody>
      </p:sp>
    </p:spTree>
    <p:extLst>
      <p:ext uri="{BB962C8B-B14F-4D97-AF65-F5344CB8AC3E}">
        <p14:creationId xmlns:p14="http://schemas.microsoft.com/office/powerpoint/2010/main" val="302156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14</a:t>
            </a:fld>
            <a:endParaRPr lang="zh-CN" altLang="en-US"/>
          </a:p>
        </p:txBody>
      </p:sp>
    </p:spTree>
    <p:extLst>
      <p:ext uri="{BB962C8B-B14F-4D97-AF65-F5344CB8AC3E}">
        <p14:creationId xmlns:p14="http://schemas.microsoft.com/office/powerpoint/2010/main" val="125299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15</a:t>
            </a:fld>
            <a:endParaRPr lang="zh-CN" altLang="en-US"/>
          </a:p>
        </p:txBody>
      </p:sp>
    </p:spTree>
    <p:extLst>
      <p:ext uri="{BB962C8B-B14F-4D97-AF65-F5344CB8AC3E}">
        <p14:creationId xmlns:p14="http://schemas.microsoft.com/office/powerpoint/2010/main" val="257265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4</a:t>
            </a:fld>
            <a:endParaRPr lang="zh-CN" altLang="en-US"/>
          </a:p>
        </p:txBody>
      </p:sp>
    </p:spTree>
    <p:extLst>
      <p:ext uri="{BB962C8B-B14F-4D97-AF65-F5344CB8AC3E}">
        <p14:creationId xmlns:p14="http://schemas.microsoft.com/office/powerpoint/2010/main" val="263307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5</a:t>
            </a:fld>
            <a:endParaRPr lang="zh-CN" altLang="en-US"/>
          </a:p>
        </p:txBody>
      </p:sp>
    </p:spTree>
    <p:extLst>
      <p:ext uri="{BB962C8B-B14F-4D97-AF65-F5344CB8AC3E}">
        <p14:creationId xmlns:p14="http://schemas.microsoft.com/office/powerpoint/2010/main" val="204022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6</a:t>
            </a:fld>
            <a:endParaRPr lang="zh-CN" altLang="en-US"/>
          </a:p>
        </p:txBody>
      </p:sp>
    </p:spTree>
    <p:extLst>
      <p:ext uri="{BB962C8B-B14F-4D97-AF65-F5344CB8AC3E}">
        <p14:creationId xmlns:p14="http://schemas.microsoft.com/office/powerpoint/2010/main" val="212962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7</a:t>
            </a:fld>
            <a:endParaRPr lang="zh-CN" altLang="en-US"/>
          </a:p>
        </p:txBody>
      </p:sp>
    </p:spTree>
    <p:extLst>
      <p:ext uri="{BB962C8B-B14F-4D97-AF65-F5344CB8AC3E}">
        <p14:creationId xmlns:p14="http://schemas.microsoft.com/office/powerpoint/2010/main" val="142889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8</a:t>
            </a:fld>
            <a:endParaRPr lang="zh-CN" altLang="en-US"/>
          </a:p>
        </p:txBody>
      </p:sp>
    </p:spTree>
    <p:extLst>
      <p:ext uri="{BB962C8B-B14F-4D97-AF65-F5344CB8AC3E}">
        <p14:creationId xmlns:p14="http://schemas.microsoft.com/office/powerpoint/2010/main" val="119624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10</a:t>
            </a:fld>
            <a:endParaRPr lang="zh-CN" altLang="en-US"/>
          </a:p>
        </p:txBody>
      </p:sp>
    </p:spTree>
    <p:extLst>
      <p:ext uri="{BB962C8B-B14F-4D97-AF65-F5344CB8AC3E}">
        <p14:creationId xmlns:p14="http://schemas.microsoft.com/office/powerpoint/2010/main" val="290602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11</a:t>
            </a:fld>
            <a:endParaRPr lang="zh-CN" altLang="en-US"/>
          </a:p>
        </p:txBody>
      </p:sp>
    </p:spTree>
    <p:extLst>
      <p:ext uri="{BB962C8B-B14F-4D97-AF65-F5344CB8AC3E}">
        <p14:creationId xmlns:p14="http://schemas.microsoft.com/office/powerpoint/2010/main" val="179291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3F514-FEAA-4A31-B19F-0F05212529D5}" type="slidenum">
              <a:rPr lang="zh-CN" altLang="en-US" smtClean="0"/>
              <a:t>12</a:t>
            </a:fld>
            <a:endParaRPr lang="zh-CN" altLang="en-US"/>
          </a:p>
        </p:txBody>
      </p:sp>
    </p:spTree>
    <p:extLst>
      <p:ext uri="{BB962C8B-B14F-4D97-AF65-F5344CB8AC3E}">
        <p14:creationId xmlns:p14="http://schemas.microsoft.com/office/powerpoint/2010/main" val="289336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827130-2D4B-47D0-8B6C-01F9AA5EE07D}" type="slidenum">
              <a:rPr lang="zh-CN" altLang="en-US" smtClean="0"/>
              <a:t>‹#›</a:t>
            </a:fld>
            <a:endParaRPr lang="zh-CN" altLang="en-US"/>
          </a:p>
        </p:txBody>
      </p:sp>
      <p:pic>
        <p:nvPicPr>
          <p:cNvPr id="5" name="图片 4"/>
          <p:cNvPicPr>
            <a:picLocks noChangeAspect="1"/>
          </p:cNvPicPr>
          <p:nvPr userDrawn="1"/>
        </p:nvPicPr>
        <p:blipFill rotWithShape="1">
          <a:blip r:embed="rId2"/>
          <a:srcRect l="740" t="580" r="429" b="1256"/>
          <a:stretch>
            <a:fillRect/>
          </a:stretch>
        </p:blipFill>
        <p:spPr>
          <a:xfrm>
            <a:off x="-13253" y="0"/>
            <a:ext cx="12205253" cy="68580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192F390-1535-4913-88FD-B9740EC405AC}" type="datetimeFigureOut">
              <a:rPr lang="zh-CN" altLang="en-US" smtClean="0"/>
              <a:t>2019/5/31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827130-2D4B-47D0-8B6C-01F9AA5EE0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2F390-1535-4913-88FD-B9740EC405AC}" type="datetimeFigureOut">
              <a:rPr lang="zh-CN" altLang="en-US" smtClean="0"/>
              <a:t>2019/5/31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27130-2D4B-47D0-8B6C-01F9AA5EE07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http://www.bit.edu.cn/images/content/2013-12/20131231160015151790.jpg"/>
          <p:cNvPicPr>
            <a:picLocks noChangeAspect="1" noChangeArrowheads="1"/>
          </p:cNvPicPr>
          <p:nvPr/>
        </p:nvPicPr>
        <p:blipFill>
          <a:blip r:embed="rId2">
            <a:extLst>
              <a:ext uri="{28A0092B-C50C-407E-A947-70E740481C1C}">
                <a14:useLocalDpi xmlns:a14="http://schemas.microsoft.com/office/drawing/2010/main" val="0"/>
              </a:ext>
            </a:extLst>
          </a:blip>
          <a:srcRect t="21974" b="30905"/>
          <a:stretch>
            <a:fillRect/>
          </a:stretch>
        </p:blipFill>
        <p:spPr bwMode="auto">
          <a:xfrm>
            <a:off x="2259106" y="580204"/>
            <a:ext cx="9807389" cy="178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1587" y="-12725"/>
            <a:ext cx="12190413" cy="443032"/>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Picture 6" descr="bi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7" y="580203"/>
            <a:ext cx="1397696" cy="1408857"/>
          </a:xfrm>
          <a:prstGeom prst="rect">
            <a:avLst/>
          </a:prstGeom>
          <a:noFill/>
          <a:ln w="9525">
            <a:noFill/>
            <a:miter lim="800000"/>
            <a:headEnd/>
            <a:tailEnd/>
          </a:ln>
        </p:spPr>
      </p:pic>
      <p:sp>
        <p:nvSpPr>
          <p:cNvPr id="32" name="矩形 31"/>
          <p:cNvSpPr/>
          <p:nvPr/>
        </p:nvSpPr>
        <p:spPr>
          <a:xfrm>
            <a:off x="938988" y="3103134"/>
            <a:ext cx="11490601" cy="2800767"/>
          </a:xfrm>
          <a:prstGeom prst="rect">
            <a:avLst/>
          </a:prstGeom>
        </p:spPr>
        <p:txBody>
          <a:bodyPr wrap="square">
            <a:spAutoFit/>
          </a:bodyPr>
          <a:lstStyle/>
          <a:p>
            <a:r>
              <a:rPr lang="zh-CN" altLang="en-US" sz="4400" b="1" dirty="0" smtClean="0">
                <a:latin typeface="+mj-ea"/>
                <a:ea typeface="+mj-ea"/>
              </a:rPr>
              <a:t>  大型科研仪器开放共享考核工作部署会</a:t>
            </a:r>
            <a:endParaRPr lang="en-US" altLang="zh-CN" sz="4400" b="1" dirty="0" smtClean="0">
              <a:latin typeface="+mj-ea"/>
              <a:ea typeface="+mj-ea"/>
            </a:endParaRPr>
          </a:p>
          <a:p>
            <a:endParaRPr lang="en-US" altLang="zh-CN" sz="4400" b="1" dirty="0" smtClean="0">
              <a:latin typeface="+mj-ea"/>
              <a:ea typeface="+mj-ea"/>
            </a:endParaRPr>
          </a:p>
          <a:p>
            <a:r>
              <a:rPr lang="en-US" altLang="zh-CN" sz="4400" b="1" dirty="0">
                <a:latin typeface="+mj-ea"/>
                <a:ea typeface="+mj-ea"/>
              </a:rPr>
              <a:t> </a:t>
            </a:r>
            <a:r>
              <a:rPr lang="en-US" altLang="zh-CN" sz="4400" b="1" dirty="0" smtClean="0">
                <a:latin typeface="+mj-ea"/>
                <a:ea typeface="+mj-ea"/>
              </a:rPr>
              <a:t>              </a:t>
            </a:r>
            <a:r>
              <a:rPr lang="zh-CN" altLang="en-US" sz="3200" b="1" dirty="0" smtClean="0">
                <a:solidFill>
                  <a:schemeClr val="tx1">
                    <a:lumMod val="85000"/>
                    <a:lumOff val="15000"/>
                  </a:schemeClr>
                </a:solidFill>
                <a:latin typeface="+mj-ea"/>
                <a:ea typeface="+mj-ea"/>
              </a:rPr>
              <a:t> 资产与实验室管理处    </a:t>
            </a:r>
            <a:r>
              <a:rPr lang="en-US" altLang="zh-CN" sz="3200" b="1" dirty="0" smtClean="0">
                <a:solidFill>
                  <a:schemeClr val="tx1">
                    <a:lumMod val="85000"/>
                    <a:lumOff val="15000"/>
                  </a:schemeClr>
                </a:solidFill>
                <a:latin typeface="+mj-ea"/>
                <a:ea typeface="+mj-ea"/>
              </a:rPr>
              <a:t>2019.5</a:t>
            </a:r>
          </a:p>
          <a:p>
            <a:endParaRPr lang="en-US" altLang="zh-CN" sz="4400" b="1" dirty="0">
              <a:latin typeface="+mj-ea"/>
              <a:ea typeface="+mj-ea"/>
            </a:endParaRPr>
          </a:p>
        </p:txBody>
      </p:sp>
    </p:spTree>
    <p:extLst>
      <p:ext uri="{BB962C8B-B14F-4D97-AF65-F5344CB8AC3E}">
        <p14:creationId xmlns:p14="http://schemas.microsoft.com/office/powerpoint/2010/main" val="3679770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en-US" altLang="zh-CN" sz="3200" b="1" dirty="0" smtClean="0">
                <a:solidFill>
                  <a:schemeClr val="bg1"/>
                </a:solidFill>
                <a:latin typeface="+mn-ea"/>
                <a:cs typeface="+mn-ea"/>
                <a:sym typeface="+mn-lt"/>
              </a:rPr>
              <a:t>2019</a:t>
            </a:r>
            <a:r>
              <a:rPr lang="zh-CN" altLang="en-US" sz="3200" b="1" dirty="0" smtClean="0">
                <a:solidFill>
                  <a:schemeClr val="bg1"/>
                </a:solidFill>
                <a:latin typeface="+mn-ea"/>
                <a:cs typeface="+mn-ea"/>
                <a:sym typeface="+mn-lt"/>
              </a:rPr>
              <a:t>考核依据</a:t>
            </a:r>
            <a:endParaRPr lang="en-US" altLang="zh-CN" sz="3200" b="1" dirty="0">
              <a:solidFill>
                <a:schemeClr val="bg1"/>
              </a:solidFill>
              <a:latin typeface="+mn-ea"/>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3857324884"/>
              </p:ext>
            </p:extLst>
          </p:nvPr>
        </p:nvGraphicFramePr>
        <p:xfrm>
          <a:off x="197435" y="858473"/>
          <a:ext cx="11680973" cy="1163758"/>
        </p:xfrm>
        <a:graphic>
          <a:graphicData uri="http://schemas.openxmlformats.org/drawingml/2006/table">
            <a:tbl>
              <a:tblPr>
                <a:tableStyleId>{5DA37D80-6434-44D0-A028-1B22A696006F}</a:tableStyleId>
              </a:tblPr>
              <a:tblGrid>
                <a:gridCol w="11680973">
                  <a:extLst>
                    <a:ext uri="{9D8B030D-6E8A-4147-A177-3AD203B41FA5}">
                      <a16:colId xmlns:a16="http://schemas.microsoft.com/office/drawing/2014/main" val="381452168"/>
                    </a:ext>
                  </a:extLst>
                </a:gridCol>
              </a:tblGrid>
              <a:tr h="1163758">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4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400" b="0" u="none" strike="noStrike" kern="1200" dirty="0" smtClean="0">
                          <a:solidFill>
                            <a:schemeClr val="tx1"/>
                          </a:solidFill>
                          <a:latin typeface="黑体" panose="02010609060101010101" pitchFamily="49" charset="-122"/>
                          <a:ea typeface="黑体" panose="02010609060101010101" pitchFamily="49" charset="-122"/>
                          <a:cs typeface="+mn-cs"/>
                        </a:rPr>
                        <a:t>科技部 财政部 大型科研仪器开放共享评价考核通知</a:t>
                      </a:r>
                      <a:r>
                        <a:rPr lang="en-US" altLang="zh-CN" sz="24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4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400" b="0" u="none" strike="noStrike" kern="1200" dirty="0" smtClean="0">
                          <a:solidFill>
                            <a:srgbClr val="C00000"/>
                          </a:solidFill>
                          <a:latin typeface="黑体" panose="02010609060101010101" pitchFamily="49" charset="-122"/>
                          <a:ea typeface="黑体" panose="02010609060101010101" pitchFamily="49" charset="-122"/>
                          <a:cs typeface="+mn-cs"/>
                        </a:rPr>
                        <a:t>国科基</a:t>
                      </a:r>
                      <a:r>
                        <a:rPr lang="zh-CN"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a:t>
                      </a:r>
                      <a:r>
                        <a:rPr lang="en-US"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2019</a:t>
                      </a:r>
                      <a:r>
                        <a:rPr lang="zh-CN"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a:t>
                      </a:r>
                      <a:r>
                        <a:rPr lang="en-US"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49</a:t>
                      </a:r>
                      <a:r>
                        <a:rPr lang="zh-CN"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号</a:t>
                      </a:r>
                      <a:r>
                        <a:rPr lang="zh-CN" altLang="en-US" sz="2400" b="0" u="none" strike="noStrike" kern="1200" dirty="0" smtClean="0">
                          <a:solidFill>
                            <a:schemeClr val="tx1"/>
                          </a:solidFill>
                          <a:latin typeface="黑体" panose="02010609060101010101" pitchFamily="49" charset="-122"/>
                          <a:ea typeface="黑体" panose="02010609060101010101" pitchFamily="49" charset="-122"/>
                          <a:cs typeface="+mn-cs"/>
                        </a:rPr>
                        <a:t>）</a:t>
                      </a:r>
                      <a:endParaRPr lang="en-US" altLang="zh-CN" sz="2400" b="0"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4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400" b="0" u="none" strike="noStrike" kern="1200" dirty="0" smtClean="0">
                          <a:solidFill>
                            <a:schemeClr val="tx1"/>
                          </a:solidFill>
                          <a:latin typeface="黑体" panose="02010609060101010101" pitchFamily="49" charset="-122"/>
                          <a:ea typeface="黑体" panose="02010609060101010101" pitchFamily="49" charset="-122"/>
                          <a:cs typeface="+mn-cs"/>
                        </a:rPr>
                        <a:t>北京理工大学贵重仪器设备考核管理办法</a:t>
                      </a:r>
                      <a:r>
                        <a:rPr lang="en-US" altLang="zh-CN" sz="24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4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北理工办发〔</a:t>
                      </a:r>
                      <a:r>
                        <a:rPr lang="en-US"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2018</a:t>
                      </a:r>
                      <a:r>
                        <a:rPr lang="zh-CN"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a:t>
                      </a:r>
                      <a:r>
                        <a:rPr lang="en-US"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53</a:t>
                      </a:r>
                      <a:r>
                        <a:rPr lang="zh-CN" altLang="zh-CN" sz="2400" b="0" u="none" strike="noStrike" kern="1200" dirty="0" smtClean="0">
                          <a:solidFill>
                            <a:srgbClr val="C00000"/>
                          </a:solidFill>
                          <a:latin typeface="黑体" panose="02010609060101010101" pitchFamily="49" charset="-122"/>
                          <a:ea typeface="黑体" panose="02010609060101010101" pitchFamily="49" charset="-122"/>
                          <a:cs typeface="+mn-cs"/>
                        </a:rPr>
                        <a:t>号</a:t>
                      </a:r>
                      <a:r>
                        <a:rPr lang="zh-CN" altLang="en-US" sz="2400" b="0" u="none" strike="noStrike" kern="1200" dirty="0" smtClean="0">
                          <a:solidFill>
                            <a:schemeClr val="tx1"/>
                          </a:solidFill>
                          <a:latin typeface="黑体" panose="02010609060101010101" pitchFamily="49" charset="-122"/>
                          <a:ea typeface="黑体" panose="02010609060101010101" pitchFamily="49" charset="-122"/>
                          <a:cs typeface="+mn-cs"/>
                        </a:rPr>
                        <a:t>）</a:t>
                      </a:r>
                      <a:endParaRPr lang="en-US" altLang="zh-CN" sz="2400" b="0" u="none" strike="noStrike" kern="1200" dirty="0" smtClean="0">
                        <a:solidFill>
                          <a:schemeClr val="tx1"/>
                        </a:solidFill>
                        <a:latin typeface="黑体" panose="02010609060101010101" pitchFamily="49" charset="-122"/>
                        <a:ea typeface="黑体" panose="02010609060101010101" pitchFamily="49" charset="-122"/>
                        <a:cs typeface="+mn-cs"/>
                      </a:endParaRPr>
                    </a:p>
                  </a:txBody>
                  <a:tcPr marL="8676" marR="8676" marT="8676" marB="0" anchor="ctr"/>
                </a:tc>
                <a:extLst>
                  <a:ext uri="{0D108BD9-81ED-4DB2-BD59-A6C34878D82A}">
                    <a16:rowId xmlns:a16="http://schemas.microsoft.com/office/drawing/2014/main" val="297608460"/>
                  </a:ext>
                </a:extLst>
              </a:tr>
            </a:tbl>
          </a:graphicData>
        </a:graphic>
      </p:graphicFrame>
      <p:pic>
        <p:nvPicPr>
          <p:cNvPr id="6" name="图片 5"/>
          <p:cNvPicPr>
            <a:picLocks noChangeAspect="1"/>
          </p:cNvPicPr>
          <p:nvPr/>
        </p:nvPicPr>
        <p:blipFill>
          <a:blip r:embed="rId3"/>
          <a:stretch>
            <a:fillRect/>
          </a:stretch>
        </p:blipFill>
        <p:spPr>
          <a:xfrm>
            <a:off x="1230925" y="2262538"/>
            <a:ext cx="4448906" cy="4378569"/>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345" y="2262538"/>
            <a:ext cx="4554415" cy="4378569"/>
          </a:xfrm>
          <a:prstGeom prst="rect">
            <a:avLst/>
          </a:prstGeom>
        </p:spPr>
      </p:pic>
    </p:spTree>
    <p:extLst>
      <p:ext uri="{BB962C8B-B14F-4D97-AF65-F5344CB8AC3E}">
        <p14:creationId xmlns:p14="http://schemas.microsoft.com/office/powerpoint/2010/main" val="94385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考核填报系统</a:t>
            </a:r>
            <a:endParaRPr lang="en-US" altLang="zh-CN" sz="3200" b="1" dirty="0">
              <a:solidFill>
                <a:schemeClr val="bg1"/>
              </a:solidFill>
              <a:latin typeface="+mn-ea"/>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35" y="1134207"/>
            <a:ext cx="5609495" cy="530655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305" y="1134207"/>
            <a:ext cx="5216995" cy="5306551"/>
          </a:xfrm>
          <a:prstGeom prst="rect">
            <a:avLst/>
          </a:prstGeom>
        </p:spPr>
      </p:pic>
    </p:spTree>
    <p:extLst>
      <p:ext uri="{BB962C8B-B14F-4D97-AF65-F5344CB8AC3E}">
        <p14:creationId xmlns:p14="http://schemas.microsoft.com/office/powerpoint/2010/main" val="347036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考核填报表格</a:t>
            </a:r>
            <a:endParaRPr lang="en-US" altLang="zh-CN" sz="3200" b="1" dirty="0">
              <a:solidFill>
                <a:schemeClr val="bg1"/>
              </a:solidFill>
              <a:latin typeface="+mn-ea"/>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684" y="733496"/>
            <a:ext cx="10058400" cy="442888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35" y="2297478"/>
            <a:ext cx="8294234" cy="4463806"/>
          </a:xfrm>
          <a:prstGeom prst="rect">
            <a:avLst/>
          </a:prstGeom>
        </p:spPr>
      </p:pic>
      <p:grpSp>
        <p:nvGrpSpPr>
          <p:cNvPr id="10" name="组合 9"/>
          <p:cNvGrpSpPr/>
          <p:nvPr/>
        </p:nvGrpSpPr>
        <p:grpSpPr>
          <a:xfrm>
            <a:off x="8592893" y="3488114"/>
            <a:ext cx="2395584" cy="762444"/>
            <a:chOff x="1447386" y="3925023"/>
            <a:chExt cx="1366837" cy="439738"/>
          </a:xfrm>
        </p:grpSpPr>
        <p:sp>
          <p:nvSpPr>
            <p:cNvPr id="11" name="Freeform 14"/>
            <p:cNvSpPr>
              <a:spLocks/>
            </p:cNvSpPr>
            <p:nvPr/>
          </p:nvSpPr>
          <p:spPr bwMode="auto">
            <a:xfrm>
              <a:off x="1447386" y="3925023"/>
              <a:ext cx="1366837" cy="65088"/>
            </a:xfrm>
            <a:custGeom>
              <a:avLst/>
              <a:gdLst>
                <a:gd name="T0" fmla="*/ 0 w 676"/>
                <a:gd name="T1" fmla="*/ 131546916 h 32"/>
                <a:gd name="T2" fmla="*/ 228844100 w 676"/>
                <a:gd name="T3" fmla="*/ 0 h 32"/>
                <a:gd name="T4" fmla="*/ 2147483646 w 676"/>
                <a:gd name="T5" fmla="*/ 0 h 32"/>
                <a:gd name="T6" fmla="*/ 2147483646 w 676"/>
                <a:gd name="T7" fmla="*/ 131546916 h 32"/>
                <a:gd name="T8" fmla="*/ 0 w 676"/>
                <a:gd name="T9" fmla="*/ 13154691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headEnd/>
              <a:tailEnd/>
            </a:ln>
          </p:spPr>
          <p:txBody>
            <a:bodyPr/>
            <a:lstStyle/>
            <a:p>
              <a:endParaRPr lang="zh-CN" altLang="en-US"/>
            </a:p>
          </p:txBody>
        </p:sp>
        <p:sp>
          <p:nvSpPr>
            <p:cNvPr id="12" name="Rectangle 6"/>
            <p:cNvSpPr>
              <a:spLocks noChangeArrowheads="1"/>
            </p:cNvSpPr>
            <p:nvPr/>
          </p:nvSpPr>
          <p:spPr bwMode="auto">
            <a:xfrm>
              <a:off x="1447386" y="3994873"/>
              <a:ext cx="1301750" cy="369888"/>
            </a:xfrm>
            <a:prstGeom prst="rect">
              <a:avLst/>
            </a:prstGeom>
            <a:solidFill>
              <a:srgbClr val="C00000"/>
            </a:solidFill>
            <a:ln w="12700">
              <a:solidFill>
                <a:srgbClr val="B2B2B2"/>
              </a:solidFill>
              <a:miter lim="800000"/>
              <a:headEnd/>
              <a:tailEnd/>
            </a:ln>
          </p:spPr>
          <p:txBody>
            <a:bodyPr/>
            <a:lstStyle/>
            <a:p>
              <a:pPr algn="r" eaLnBrk="1" hangingPunct="1"/>
              <a:r>
                <a:rPr lang="zh-CN" altLang="en-US" sz="2400" b="1" dirty="0" smtClean="0">
                  <a:solidFill>
                    <a:srgbClr val="FFFFFF"/>
                  </a:solidFill>
                  <a:latin typeface="+mj-ea"/>
                  <a:ea typeface="+mj-ea"/>
                </a:rPr>
                <a:t>年使用总机时</a:t>
              </a:r>
              <a:endParaRPr lang="zh-CN" altLang="en-US" sz="2400" b="1" dirty="0">
                <a:solidFill>
                  <a:srgbClr val="FFFFFF"/>
                </a:solidFill>
                <a:latin typeface="+mj-ea"/>
                <a:ea typeface="+mj-ea"/>
              </a:endParaRPr>
            </a:p>
          </p:txBody>
        </p:sp>
        <p:sp>
          <p:nvSpPr>
            <p:cNvPr id="13" name="Freeform 15"/>
            <p:cNvSpPr>
              <a:spLocks/>
            </p:cNvSpPr>
            <p:nvPr/>
          </p:nvSpPr>
          <p:spPr bwMode="auto">
            <a:xfrm>
              <a:off x="2749136" y="3929786"/>
              <a:ext cx="65087" cy="434975"/>
            </a:xfrm>
            <a:custGeom>
              <a:avLst/>
              <a:gdLst>
                <a:gd name="T0" fmla="*/ 0 w 32"/>
                <a:gd name="T1" fmla="*/ 879110776 h 215"/>
                <a:gd name="T2" fmla="*/ 0 w 32"/>
                <a:gd name="T3" fmla="*/ 130844526 h 215"/>
                <a:gd name="T4" fmla="*/ 131544895 w 32"/>
                <a:gd name="T5" fmla="*/ 0 h 215"/>
                <a:gd name="T6" fmla="*/ 131544895 w 32"/>
                <a:gd name="T7" fmla="*/ 744177485 h 215"/>
                <a:gd name="T8" fmla="*/ 0 w 32"/>
                <a:gd name="T9" fmla="*/ 879110776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headEnd/>
              <a:tailEnd/>
            </a:ln>
          </p:spPr>
          <p:txBody>
            <a:bodyPr/>
            <a:lstStyle/>
            <a:p>
              <a:endParaRPr lang="zh-CN" altLang="en-US"/>
            </a:p>
          </p:txBody>
        </p:sp>
        <p:sp>
          <p:nvSpPr>
            <p:cNvPr id="14" name="文本框 671"/>
            <p:cNvSpPr txBox="1">
              <a:spLocks noChangeArrowheads="1"/>
            </p:cNvSpPr>
            <p:nvPr/>
          </p:nvSpPr>
          <p:spPr bwMode="auto">
            <a:xfrm>
              <a:off x="1447386" y="399487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endParaRPr lang="zh-CN" altLang="en-US" sz="2800" dirty="0">
                <a:solidFill>
                  <a:srgbClr val="FFFFFF"/>
                </a:solidFill>
                <a:latin typeface="Bodoni MT Black" pitchFamily="18" charset="0"/>
              </a:endParaRPr>
            </a:p>
          </p:txBody>
        </p:sp>
      </p:grpSp>
      <p:grpSp>
        <p:nvGrpSpPr>
          <p:cNvPr id="25" name="组合 24"/>
          <p:cNvGrpSpPr/>
          <p:nvPr/>
        </p:nvGrpSpPr>
        <p:grpSpPr>
          <a:xfrm>
            <a:off x="7064873" y="4529381"/>
            <a:ext cx="2439207" cy="717107"/>
            <a:chOff x="1447386" y="3925023"/>
            <a:chExt cx="1366837" cy="439738"/>
          </a:xfrm>
        </p:grpSpPr>
        <p:sp>
          <p:nvSpPr>
            <p:cNvPr id="26" name="Freeform 14"/>
            <p:cNvSpPr>
              <a:spLocks/>
            </p:cNvSpPr>
            <p:nvPr/>
          </p:nvSpPr>
          <p:spPr bwMode="auto">
            <a:xfrm>
              <a:off x="1447386" y="3925023"/>
              <a:ext cx="1366837" cy="65088"/>
            </a:xfrm>
            <a:custGeom>
              <a:avLst/>
              <a:gdLst>
                <a:gd name="T0" fmla="*/ 0 w 676"/>
                <a:gd name="T1" fmla="*/ 131546916 h 32"/>
                <a:gd name="T2" fmla="*/ 228844100 w 676"/>
                <a:gd name="T3" fmla="*/ 0 h 32"/>
                <a:gd name="T4" fmla="*/ 2147483646 w 676"/>
                <a:gd name="T5" fmla="*/ 0 h 32"/>
                <a:gd name="T6" fmla="*/ 2147483646 w 676"/>
                <a:gd name="T7" fmla="*/ 131546916 h 32"/>
                <a:gd name="T8" fmla="*/ 0 w 676"/>
                <a:gd name="T9" fmla="*/ 13154691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headEnd/>
              <a:tailEnd/>
            </a:ln>
          </p:spPr>
          <p:txBody>
            <a:bodyPr/>
            <a:lstStyle/>
            <a:p>
              <a:endParaRPr lang="zh-CN" altLang="en-US"/>
            </a:p>
          </p:txBody>
        </p:sp>
        <p:sp>
          <p:nvSpPr>
            <p:cNvPr id="27" name="Rectangle 6"/>
            <p:cNvSpPr>
              <a:spLocks noChangeArrowheads="1"/>
            </p:cNvSpPr>
            <p:nvPr/>
          </p:nvSpPr>
          <p:spPr bwMode="auto">
            <a:xfrm>
              <a:off x="1447386" y="3994873"/>
              <a:ext cx="1301750" cy="369888"/>
            </a:xfrm>
            <a:prstGeom prst="rect">
              <a:avLst/>
            </a:prstGeom>
            <a:solidFill>
              <a:srgbClr val="C00000"/>
            </a:solidFill>
            <a:ln w="12700">
              <a:solidFill>
                <a:srgbClr val="B2B2B2"/>
              </a:solidFill>
              <a:miter lim="800000"/>
              <a:headEnd/>
              <a:tailEnd/>
            </a:ln>
          </p:spPr>
          <p:txBody>
            <a:bodyPr/>
            <a:lstStyle/>
            <a:p>
              <a:pPr algn="r" eaLnBrk="1" hangingPunct="1"/>
              <a:r>
                <a:rPr lang="zh-CN" altLang="en-US" sz="2400" b="1" dirty="0" smtClean="0">
                  <a:solidFill>
                    <a:srgbClr val="FFFFFF"/>
                  </a:solidFill>
                  <a:latin typeface="+mj-ea"/>
                  <a:ea typeface="+mj-ea"/>
                </a:rPr>
                <a:t>校内外开放机时</a:t>
              </a:r>
              <a:endParaRPr lang="zh-CN" altLang="en-US" sz="2400" b="1" dirty="0">
                <a:solidFill>
                  <a:srgbClr val="FFFFFF"/>
                </a:solidFill>
                <a:latin typeface="+mj-ea"/>
                <a:ea typeface="+mj-ea"/>
              </a:endParaRPr>
            </a:p>
          </p:txBody>
        </p:sp>
        <p:sp>
          <p:nvSpPr>
            <p:cNvPr id="28" name="Freeform 15"/>
            <p:cNvSpPr>
              <a:spLocks/>
            </p:cNvSpPr>
            <p:nvPr/>
          </p:nvSpPr>
          <p:spPr bwMode="auto">
            <a:xfrm>
              <a:off x="2749136" y="3929786"/>
              <a:ext cx="65087" cy="434975"/>
            </a:xfrm>
            <a:custGeom>
              <a:avLst/>
              <a:gdLst>
                <a:gd name="T0" fmla="*/ 0 w 32"/>
                <a:gd name="T1" fmla="*/ 879110776 h 215"/>
                <a:gd name="T2" fmla="*/ 0 w 32"/>
                <a:gd name="T3" fmla="*/ 130844526 h 215"/>
                <a:gd name="T4" fmla="*/ 131544895 w 32"/>
                <a:gd name="T5" fmla="*/ 0 h 215"/>
                <a:gd name="T6" fmla="*/ 131544895 w 32"/>
                <a:gd name="T7" fmla="*/ 744177485 h 215"/>
                <a:gd name="T8" fmla="*/ 0 w 32"/>
                <a:gd name="T9" fmla="*/ 879110776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headEnd/>
              <a:tailEnd/>
            </a:ln>
          </p:spPr>
          <p:txBody>
            <a:bodyPr/>
            <a:lstStyle/>
            <a:p>
              <a:endParaRPr lang="zh-CN" altLang="en-US"/>
            </a:p>
          </p:txBody>
        </p:sp>
        <p:sp>
          <p:nvSpPr>
            <p:cNvPr id="29" name="文本框 671"/>
            <p:cNvSpPr txBox="1">
              <a:spLocks noChangeArrowheads="1"/>
            </p:cNvSpPr>
            <p:nvPr/>
          </p:nvSpPr>
          <p:spPr bwMode="auto">
            <a:xfrm>
              <a:off x="1447386" y="399487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endParaRPr lang="zh-CN" altLang="en-US" sz="2800" dirty="0">
                <a:solidFill>
                  <a:srgbClr val="FFFFFF"/>
                </a:solidFill>
                <a:latin typeface="Bodoni MT Black" pitchFamily="18" charset="0"/>
              </a:endParaRPr>
            </a:p>
          </p:txBody>
        </p:sp>
      </p:grpSp>
      <p:grpSp>
        <p:nvGrpSpPr>
          <p:cNvPr id="30" name="组合 29"/>
          <p:cNvGrpSpPr/>
          <p:nvPr/>
        </p:nvGrpSpPr>
        <p:grpSpPr>
          <a:xfrm>
            <a:off x="7924190" y="5810802"/>
            <a:ext cx="2439207" cy="717107"/>
            <a:chOff x="1447386" y="3925023"/>
            <a:chExt cx="1366837" cy="439738"/>
          </a:xfrm>
        </p:grpSpPr>
        <p:sp>
          <p:nvSpPr>
            <p:cNvPr id="31" name="Freeform 14"/>
            <p:cNvSpPr>
              <a:spLocks/>
            </p:cNvSpPr>
            <p:nvPr/>
          </p:nvSpPr>
          <p:spPr bwMode="auto">
            <a:xfrm>
              <a:off x="1447386" y="3925023"/>
              <a:ext cx="1366837" cy="65088"/>
            </a:xfrm>
            <a:custGeom>
              <a:avLst/>
              <a:gdLst>
                <a:gd name="T0" fmla="*/ 0 w 676"/>
                <a:gd name="T1" fmla="*/ 131546916 h 32"/>
                <a:gd name="T2" fmla="*/ 228844100 w 676"/>
                <a:gd name="T3" fmla="*/ 0 h 32"/>
                <a:gd name="T4" fmla="*/ 2147483646 w 676"/>
                <a:gd name="T5" fmla="*/ 0 h 32"/>
                <a:gd name="T6" fmla="*/ 2147483646 w 676"/>
                <a:gd name="T7" fmla="*/ 131546916 h 32"/>
                <a:gd name="T8" fmla="*/ 0 w 676"/>
                <a:gd name="T9" fmla="*/ 13154691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headEnd/>
              <a:tailEnd/>
            </a:ln>
          </p:spPr>
          <p:txBody>
            <a:bodyPr/>
            <a:lstStyle/>
            <a:p>
              <a:endParaRPr lang="zh-CN" altLang="en-US"/>
            </a:p>
          </p:txBody>
        </p:sp>
        <p:sp>
          <p:nvSpPr>
            <p:cNvPr id="32" name="Rectangle 6"/>
            <p:cNvSpPr>
              <a:spLocks noChangeArrowheads="1"/>
            </p:cNvSpPr>
            <p:nvPr/>
          </p:nvSpPr>
          <p:spPr bwMode="auto">
            <a:xfrm>
              <a:off x="1447386" y="3994873"/>
              <a:ext cx="1301750" cy="369888"/>
            </a:xfrm>
            <a:prstGeom prst="rect">
              <a:avLst/>
            </a:prstGeom>
            <a:solidFill>
              <a:srgbClr val="C00000"/>
            </a:solidFill>
            <a:ln w="12700">
              <a:solidFill>
                <a:srgbClr val="B2B2B2"/>
              </a:solidFill>
              <a:miter lim="800000"/>
              <a:headEnd/>
              <a:tailEnd/>
            </a:ln>
          </p:spPr>
          <p:txBody>
            <a:bodyPr/>
            <a:lstStyle/>
            <a:p>
              <a:pPr algn="r" eaLnBrk="1" hangingPunct="1"/>
              <a:r>
                <a:rPr lang="zh-CN" altLang="en-US" sz="2400" b="1" dirty="0" smtClean="0">
                  <a:solidFill>
                    <a:srgbClr val="FFFFFF"/>
                  </a:solidFill>
                  <a:latin typeface="+mj-ea"/>
                  <a:ea typeface="+mj-ea"/>
                </a:rPr>
                <a:t>创新成效案例</a:t>
              </a:r>
              <a:endParaRPr lang="zh-CN" altLang="en-US" sz="2400" b="1" dirty="0">
                <a:solidFill>
                  <a:srgbClr val="FFFFFF"/>
                </a:solidFill>
                <a:latin typeface="+mj-ea"/>
                <a:ea typeface="+mj-ea"/>
              </a:endParaRPr>
            </a:p>
          </p:txBody>
        </p:sp>
        <p:sp>
          <p:nvSpPr>
            <p:cNvPr id="33" name="Freeform 15"/>
            <p:cNvSpPr>
              <a:spLocks/>
            </p:cNvSpPr>
            <p:nvPr/>
          </p:nvSpPr>
          <p:spPr bwMode="auto">
            <a:xfrm>
              <a:off x="2749136" y="3929786"/>
              <a:ext cx="65087" cy="434975"/>
            </a:xfrm>
            <a:custGeom>
              <a:avLst/>
              <a:gdLst>
                <a:gd name="T0" fmla="*/ 0 w 32"/>
                <a:gd name="T1" fmla="*/ 879110776 h 215"/>
                <a:gd name="T2" fmla="*/ 0 w 32"/>
                <a:gd name="T3" fmla="*/ 130844526 h 215"/>
                <a:gd name="T4" fmla="*/ 131544895 w 32"/>
                <a:gd name="T5" fmla="*/ 0 h 215"/>
                <a:gd name="T6" fmla="*/ 131544895 w 32"/>
                <a:gd name="T7" fmla="*/ 744177485 h 215"/>
                <a:gd name="T8" fmla="*/ 0 w 32"/>
                <a:gd name="T9" fmla="*/ 879110776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headEnd/>
              <a:tailEnd/>
            </a:ln>
          </p:spPr>
          <p:txBody>
            <a:bodyPr/>
            <a:lstStyle/>
            <a:p>
              <a:endParaRPr lang="zh-CN" altLang="en-US"/>
            </a:p>
          </p:txBody>
        </p:sp>
        <p:sp>
          <p:nvSpPr>
            <p:cNvPr id="34" name="文本框 671"/>
            <p:cNvSpPr txBox="1">
              <a:spLocks noChangeArrowheads="1"/>
            </p:cNvSpPr>
            <p:nvPr/>
          </p:nvSpPr>
          <p:spPr bwMode="auto">
            <a:xfrm>
              <a:off x="1447386" y="399487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endParaRPr lang="zh-CN" altLang="en-US" sz="2800" dirty="0">
                <a:solidFill>
                  <a:srgbClr val="FFFFFF"/>
                </a:solidFill>
                <a:latin typeface="Bodoni MT Black" pitchFamily="18" charset="0"/>
              </a:endParaRPr>
            </a:p>
          </p:txBody>
        </p:sp>
      </p:grpSp>
    </p:spTree>
    <p:extLst>
      <p:ext uri="{BB962C8B-B14F-4D97-AF65-F5344CB8AC3E}">
        <p14:creationId xmlns:p14="http://schemas.microsoft.com/office/powerpoint/2010/main" val="222106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考核填报计划</a:t>
            </a:r>
            <a:endParaRPr lang="zh-CN" altLang="en-US" sz="3200" b="1" dirty="0">
              <a:solidFill>
                <a:schemeClr val="bg1"/>
              </a:solidFill>
              <a:latin typeface="+mn-ea"/>
              <a:cs typeface="+mn-ea"/>
              <a:sym typeface="+mn-lt"/>
            </a:endParaRPr>
          </a:p>
        </p:txBody>
      </p:sp>
      <p:graphicFrame>
        <p:nvGraphicFramePr>
          <p:cNvPr id="4" name="表格 3"/>
          <p:cNvGraphicFramePr>
            <a:graphicFrameLocks noGrp="1"/>
          </p:cNvGraphicFramePr>
          <p:nvPr>
            <p:extLst>
              <p:ext uri="{D42A27DB-BD31-4B8C-83A1-F6EECF244321}">
                <p14:modId xmlns:p14="http://schemas.microsoft.com/office/powerpoint/2010/main" val="2746303675"/>
              </p:ext>
            </p:extLst>
          </p:nvPr>
        </p:nvGraphicFramePr>
        <p:xfrm>
          <a:off x="346904" y="1133593"/>
          <a:ext cx="11378417" cy="5381507"/>
        </p:xfrm>
        <a:graphic>
          <a:graphicData uri="http://schemas.openxmlformats.org/drawingml/2006/table">
            <a:tbl>
              <a:tblPr>
                <a:tableStyleId>{5DA37D80-6434-44D0-A028-1B22A696006F}</a:tableStyleId>
              </a:tblPr>
              <a:tblGrid>
                <a:gridCol w="2266364">
                  <a:extLst>
                    <a:ext uri="{9D8B030D-6E8A-4147-A177-3AD203B41FA5}">
                      <a16:colId xmlns:a16="http://schemas.microsoft.com/office/drawing/2014/main" val="20000"/>
                    </a:ext>
                  </a:extLst>
                </a:gridCol>
                <a:gridCol w="9112053">
                  <a:extLst>
                    <a:ext uri="{9D8B030D-6E8A-4147-A177-3AD203B41FA5}">
                      <a16:colId xmlns:a16="http://schemas.microsoft.com/office/drawing/2014/main" val="20001"/>
                    </a:ext>
                  </a:extLst>
                </a:gridCol>
              </a:tblGrid>
              <a:tr h="2118561">
                <a:tc>
                  <a:txBody>
                    <a:bodyPr/>
                    <a:lstStyle/>
                    <a:p>
                      <a:pPr algn="ctr" fontAlgn="ctr"/>
                      <a:r>
                        <a:rPr lang="zh-CN" altLang="en-US" sz="3200" b="1" u="none" strike="noStrike" dirty="0" smtClean="0">
                          <a:latin typeface="黑体" panose="02010609060101010101" pitchFamily="49" charset="-122"/>
                          <a:ea typeface="黑体" panose="02010609060101010101" pitchFamily="49" charset="-122"/>
                        </a:rPr>
                        <a:t>实施</a:t>
                      </a:r>
                      <a:endParaRPr lang="en-US" altLang="zh-CN" sz="3200" b="1" u="none" strike="noStrike" dirty="0" smtClean="0">
                        <a:latin typeface="黑体" panose="02010609060101010101" pitchFamily="49" charset="-122"/>
                        <a:ea typeface="黑体" panose="02010609060101010101" pitchFamily="49" charset="-122"/>
                      </a:endParaRPr>
                    </a:p>
                    <a:p>
                      <a:pPr algn="ctr" fontAlgn="ctr"/>
                      <a:r>
                        <a:rPr lang="zh-CN" altLang="en-US" sz="3200" b="1" u="none" strike="noStrike" dirty="0" smtClean="0">
                          <a:latin typeface="黑体" panose="02010609060101010101" pitchFamily="49" charset="-122"/>
                          <a:ea typeface="黑体" panose="02010609060101010101" pitchFamily="49" charset="-122"/>
                        </a:rPr>
                        <a:t>步骤</a:t>
                      </a:r>
                      <a:endParaRPr lang="zh-CN" altLang="en-US" sz="3200" b="1" i="0" u="none" strike="noStrike" dirty="0">
                        <a:solidFill>
                          <a:srgbClr val="000000"/>
                        </a:solidFill>
                        <a:latin typeface="黑体" pitchFamily="49" charset="-122"/>
                        <a:ea typeface="黑体" pitchFamily="49" charset="-122"/>
                      </a:endParaRPr>
                    </a:p>
                  </a:txBody>
                  <a:tcPr marL="8676" marR="8676" marT="8676" marB="0" anchor="ctr"/>
                </a:tc>
                <a:tc>
                  <a:txBody>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6</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月</a:t>
                      </a: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7</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日    </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学院组织填报</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6</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月</a:t>
                      </a: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15</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日   </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学校汇总整理系统填报</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6</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月</a:t>
                      </a: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21</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日   </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校领导审核上报</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txBody>
                  <a:tcPr marL="8676" marR="8676" marT="8676" marB="0" anchor="ctr"/>
                </a:tc>
                <a:extLst>
                  <a:ext uri="{0D108BD9-81ED-4DB2-BD59-A6C34878D82A}">
                    <a16:rowId xmlns:a16="http://schemas.microsoft.com/office/drawing/2014/main" val="10000"/>
                  </a:ext>
                </a:extLst>
              </a:tr>
              <a:tr h="32629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u="none" strike="noStrike" kern="1200" dirty="0" smtClean="0">
                          <a:solidFill>
                            <a:schemeClr val="tx1"/>
                          </a:solidFill>
                          <a:latin typeface="黑体" panose="02010609060101010101" pitchFamily="49" charset="-122"/>
                          <a:ea typeface="黑体" panose="02010609060101010101" pitchFamily="49" charset="-122"/>
                          <a:cs typeface="+mn-cs"/>
                        </a:rPr>
                        <a:t>注意</a:t>
                      </a:r>
                      <a:endParaRPr lang="en-US" altLang="zh-CN" sz="3200" b="1"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u="none" strike="noStrike" kern="1200" dirty="0" smtClean="0">
                          <a:solidFill>
                            <a:schemeClr val="tx1"/>
                          </a:solidFill>
                          <a:latin typeface="黑体" panose="02010609060101010101" pitchFamily="49" charset="-122"/>
                          <a:ea typeface="黑体" panose="02010609060101010101" pitchFamily="49" charset="-122"/>
                          <a:cs typeface="+mn-cs"/>
                        </a:rPr>
                        <a:t>事项</a:t>
                      </a:r>
                      <a:endParaRPr lang="zh-CN" sz="3200" b="1" u="none" strike="noStrike" kern="1200" dirty="0">
                        <a:solidFill>
                          <a:schemeClr val="tx1"/>
                        </a:solidFill>
                        <a:latin typeface="黑体" panose="02010609060101010101" pitchFamily="49" charset="-122"/>
                        <a:ea typeface="黑体" panose="02010609060101010101" pitchFamily="49" charset="-122"/>
                        <a:cs typeface="+mn-cs"/>
                      </a:endParaRPr>
                    </a:p>
                  </a:txBody>
                  <a:tcPr marL="68260" marR="68260" marT="0" marB="0" anchor="ctr"/>
                </a:tc>
                <a:tc>
                  <a: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数据为</a:t>
                      </a:r>
                      <a:r>
                        <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rPr>
                        <a:t>2018.1.1-2018.12.31</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全年</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的数据</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设备</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考核表，全字段填写（</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学院等单位</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实验队伍建设情况（</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人力资源部</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数据真实、准确，有</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支撑材料</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，现场抽查</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txBody>
                  <a:tcPr marL="68260" marR="68260" marT="0" marB="0" anchor="ctr"/>
                </a:tc>
                <a:extLst>
                  <a:ext uri="{0D108BD9-81ED-4DB2-BD59-A6C34878D82A}">
                    <a16:rowId xmlns:a16="http://schemas.microsoft.com/office/drawing/2014/main" val="3856668267"/>
                  </a:ext>
                </a:extLst>
              </a:tr>
            </a:tbl>
          </a:graphicData>
        </a:graphic>
      </p:graphicFrame>
    </p:spTree>
    <p:extLst>
      <p:ext uri="{BB962C8B-B14F-4D97-AF65-F5344CB8AC3E}">
        <p14:creationId xmlns:p14="http://schemas.microsoft.com/office/powerpoint/2010/main" val="31610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考核奖惩</a:t>
            </a:r>
            <a:endParaRPr lang="en-US" altLang="zh-CN" sz="3200" b="1" dirty="0">
              <a:solidFill>
                <a:schemeClr val="bg1"/>
              </a:solidFill>
              <a:latin typeface="+mn-ea"/>
              <a:cs typeface="+mn-ea"/>
              <a:sym typeface="+mn-lt"/>
            </a:endParaRPr>
          </a:p>
        </p:txBody>
      </p:sp>
      <p:graphicFrame>
        <p:nvGraphicFramePr>
          <p:cNvPr id="4" name="表格 3"/>
          <p:cNvGraphicFramePr>
            <a:graphicFrameLocks noGrp="1"/>
          </p:cNvGraphicFramePr>
          <p:nvPr>
            <p:extLst>
              <p:ext uri="{D42A27DB-BD31-4B8C-83A1-F6EECF244321}">
                <p14:modId xmlns:p14="http://schemas.microsoft.com/office/powerpoint/2010/main" val="1400695873"/>
              </p:ext>
            </p:extLst>
          </p:nvPr>
        </p:nvGraphicFramePr>
        <p:xfrm>
          <a:off x="197435" y="922577"/>
          <a:ext cx="11680973" cy="5038608"/>
        </p:xfrm>
        <a:graphic>
          <a:graphicData uri="http://schemas.openxmlformats.org/drawingml/2006/table">
            <a:tbl>
              <a:tblPr>
                <a:tableStyleId>{5DA37D80-6434-44D0-A028-1B22A696006F}</a:tableStyleId>
              </a:tblPr>
              <a:tblGrid>
                <a:gridCol w="1974285">
                  <a:extLst>
                    <a:ext uri="{9D8B030D-6E8A-4147-A177-3AD203B41FA5}">
                      <a16:colId xmlns:a16="http://schemas.microsoft.com/office/drawing/2014/main" val="20000"/>
                    </a:ext>
                  </a:extLst>
                </a:gridCol>
                <a:gridCol w="9706688">
                  <a:extLst>
                    <a:ext uri="{9D8B030D-6E8A-4147-A177-3AD203B41FA5}">
                      <a16:colId xmlns:a16="http://schemas.microsoft.com/office/drawing/2014/main" val="20001"/>
                    </a:ext>
                  </a:extLst>
                </a:gridCol>
              </a:tblGrid>
              <a:tr h="2577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u="none" strike="noStrike" kern="1200" dirty="0" smtClean="0">
                          <a:solidFill>
                            <a:schemeClr val="tx1"/>
                          </a:solidFill>
                          <a:latin typeface="黑体" panose="02010609060101010101" pitchFamily="49" charset="-122"/>
                          <a:ea typeface="黑体" panose="02010609060101010101" pitchFamily="49" charset="-122"/>
                          <a:cs typeface="+mn-cs"/>
                        </a:rPr>
                        <a:t>科技部</a:t>
                      </a:r>
                      <a:endParaRPr lang="en-US" altLang="zh-CN" sz="3200" b="1"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u="none" strike="noStrike" kern="1200" dirty="0" smtClean="0">
                          <a:solidFill>
                            <a:schemeClr val="tx1"/>
                          </a:solidFill>
                          <a:latin typeface="黑体" panose="02010609060101010101" pitchFamily="49" charset="-122"/>
                          <a:ea typeface="黑体" panose="02010609060101010101" pitchFamily="49" charset="-122"/>
                          <a:cs typeface="+mn-cs"/>
                        </a:rPr>
                        <a:t>奖惩</a:t>
                      </a:r>
                      <a:endParaRPr lang="zh-CN" sz="3200" b="1" u="none" strike="noStrike" kern="1200" dirty="0">
                        <a:solidFill>
                          <a:schemeClr val="tx1"/>
                        </a:solidFill>
                        <a:latin typeface="黑体" panose="02010609060101010101" pitchFamily="49" charset="-122"/>
                        <a:ea typeface="黑体" panose="02010609060101010101" pitchFamily="49" charset="-122"/>
                        <a:cs typeface="+mn-cs"/>
                      </a:endParaRPr>
                    </a:p>
                  </a:txBody>
                  <a:tcPr marL="68260" marR="6826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考核优秀、良好，进行经费</a:t>
                      </a:r>
                      <a:r>
                        <a:rPr lang="zh-CN" altLang="en-US" sz="2800" b="0" u="none" strike="noStrike" kern="100" dirty="0" smtClean="0">
                          <a:solidFill>
                            <a:srgbClr val="C00000"/>
                          </a:solidFill>
                          <a:latin typeface="黑体" panose="02010609060101010101" pitchFamily="49" charset="-122"/>
                          <a:ea typeface="黑体" panose="02010609060101010101" pitchFamily="49" charset="-122"/>
                          <a:cs typeface="+mn-cs"/>
                        </a:rPr>
                        <a:t>奖励</a:t>
                      </a:r>
                      <a:endParaRPr lang="en-US" altLang="zh-CN" sz="2800" b="0" u="none" strike="noStrike" kern="100" dirty="0" smtClean="0">
                        <a:solidFill>
                          <a:srgbClr val="C00000"/>
                        </a:solidFill>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设备新、使用机时为</a:t>
                      </a:r>
                      <a:r>
                        <a:rPr lang="en-US" altLang="zh-CN" sz="2800" b="0" u="none" strike="noStrike" kern="100" dirty="0" smtClean="0">
                          <a:solidFill>
                            <a:schemeClr val="tx1"/>
                          </a:solidFill>
                          <a:latin typeface="黑体" panose="02010609060101010101" pitchFamily="49" charset="-122"/>
                          <a:ea typeface="黑体" panose="02010609060101010101" pitchFamily="49" charset="-122"/>
                          <a:cs typeface="+mn-cs"/>
                        </a:rPr>
                        <a:t>0</a:t>
                      </a: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的，科技部视情况进行</a:t>
                      </a:r>
                      <a:r>
                        <a:rPr lang="zh-CN" altLang="en-US" sz="2800" b="0" u="none" strike="noStrike" kern="100" dirty="0" smtClean="0">
                          <a:solidFill>
                            <a:srgbClr val="C00000"/>
                          </a:solidFill>
                          <a:latin typeface="黑体" panose="02010609060101010101" pitchFamily="49" charset="-122"/>
                          <a:ea typeface="黑体" panose="02010609060101010101" pitchFamily="49" charset="-122"/>
                          <a:cs typeface="+mn-cs"/>
                        </a:rPr>
                        <a:t>校级调拨</a:t>
                      </a:r>
                      <a:endParaRPr lang="en-US" altLang="zh-CN" sz="2800" b="0" u="none" strike="noStrike" kern="100" dirty="0" smtClean="0">
                        <a:solidFill>
                          <a:srgbClr val="C00000"/>
                        </a:solidFill>
                        <a:latin typeface="黑体" panose="02010609060101010101" pitchFamily="49" charset="-122"/>
                        <a:ea typeface="黑体" panose="02010609060101010101" pitchFamily="49" charset="-122"/>
                        <a:cs typeface="+mn-cs"/>
                      </a:endParaRPr>
                    </a:p>
                  </a:txBody>
                  <a:tcPr marL="68260" marR="68260" marT="0" marB="0" anchor="ctr"/>
                </a:tc>
                <a:extLst>
                  <a:ext uri="{0D108BD9-81ED-4DB2-BD59-A6C34878D82A}">
                    <a16:rowId xmlns:a16="http://schemas.microsoft.com/office/drawing/2014/main" val="10002"/>
                  </a:ext>
                </a:extLst>
              </a:tr>
              <a:tr h="2461592">
                <a:tc>
                  <a:txBody>
                    <a:bodyPr/>
                    <a:lstStyle/>
                    <a:p>
                      <a:pPr algn="ctr" fontAlgn="ctr"/>
                      <a:r>
                        <a:rPr lang="zh-CN" altLang="en-US" sz="3200" b="1" u="none" strike="noStrike" dirty="0" smtClean="0">
                          <a:latin typeface="黑体" panose="02010609060101010101" pitchFamily="49" charset="-122"/>
                          <a:ea typeface="黑体" panose="02010609060101010101" pitchFamily="49" charset="-122"/>
                        </a:rPr>
                        <a:t>学校</a:t>
                      </a:r>
                      <a:endParaRPr lang="en-US" altLang="zh-CN" sz="3200" b="1" u="none" strike="noStrike" dirty="0" smtClean="0">
                        <a:latin typeface="黑体" panose="02010609060101010101" pitchFamily="49" charset="-122"/>
                        <a:ea typeface="黑体" panose="02010609060101010101" pitchFamily="49" charset="-122"/>
                      </a:endParaRPr>
                    </a:p>
                    <a:p>
                      <a:pPr algn="ctr" fontAlgn="ctr"/>
                      <a:r>
                        <a:rPr lang="zh-CN" altLang="en-US" sz="3200" b="1" u="none" strike="noStrike" dirty="0" smtClean="0">
                          <a:latin typeface="黑体" panose="02010609060101010101" pitchFamily="49" charset="-122"/>
                          <a:ea typeface="黑体" panose="02010609060101010101" pitchFamily="49" charset="-122"/>
                        </a:rPr>
                        <a:t>奖惩</a:t>
                      </a:r>
                      <a:endParaRPr lang="zh-CN" altLang="en-US" sz="3200" b="1" i="0" u="none" strike="noStrike" dirty="0">
                        <a:solidFill>
                          <a:srgbClr val="000000"/>
                        </a:solidFill>
                        <a:latin typeface="黑体" pitchFamily="49" charset="-122"/>
                        <a:ea typeface="黑体" pitchFamily="49" charset="-122"/>
                      </a:endParaRPr>
                    </a:p>
                  </a:txBody>
                  <a:tcPr marL="8676" marR="8676" marT="8676" marB="0" anchor="ctr"/>
                </a:tc>
                <a:tc>
                  <a:txBody>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设立使用</a:t>
                      </a:r>
                      <a:r>
                        <a:rPr lang="zh-CN" altLang="en-US" sz="2800" b="0" u="none" strike="noStrike" kern="100" dirty="0" smtClean="0">
                          <a:solidFill>
                            <a:srgbClr val="C00000"/>
                          </a:solidFill>
                          <a:latin typeface="黑体" panose="02010609060101010101" pitchFamily="49" charset="-122"/>
                          <a:ea typeface="黑体" panose="02010609060101010101" pitchFamily="49" charset="-122"/>
                          <a:cs typeface="+mn-cs"/>
                        </a:rPr>
                        <a:t>效益奖</a:t>
                      </a: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，实验室工作予以优先支持</a:t>
                      </a:r>
                      <a:endParaRPr lang="en-US" altLang="zh-CN" sz="2800" b="0" u="none" strike="noStrike" kern="100" dirty="0" smtClean="0">
                        <a:solidFill>
                          <a:schemeClr val="tx1"/>
                        </a:solidFill>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00" baseline="0" dirty="0" smtClean="0">
                          <a:solidFill>
                            <a:schemeClr val="tx1"/>
                          </a:solidFill>
                          <a:latin typeface="黑体" panose="02010609060101010101" pitchFamily="49" charset="-122"/>
                          <a:ea typeface="黑体" panose="02010609060101010101" pitchFamily="49" charset="-122"/>
                          <a:cs typeface="+mn-cs"/>
                        </a:rPr>
                        <a:t>     年均</a:t>
                      </a: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机时</a:t>
                      </a:r>
                      <a:r>
                        <a:rPr lang="zh-CN" altLang="en-US" sz="2800" b="0" u="none" strike="noStrike" kern="100" dirty="0" smtClean="0">
                          <a:solidFill>
                            <a:srgbClr val="C00000"/>
                          </a:solidFill>
                          <a:latin typeface="黑体" panose="02010609060101010101" pitchFamily="49" charset="-122"/>
                          <a:ea typeface="黑体" panose="02010609060101010101" pitchFamily="49" charset="-122"/>
                          <a:cs typeface="+mn-cs"/>
                        </a:rPr>
                        <a:t>低于</a:t>
                      </a: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国家要求的，</a:t>
                      </a:r>
                      <a:r>
                        <a:rPr lang="zh-CN" altLang="en-US" sz="2800" b="0" u="none" strike="noStrike" kern="100" dirty="0" smtClean="0">
                          <a:solidFill>
                            <a:srgbClr val="C00000"/>
                          </a:solidFill>
                          <a:latin typeface="黑体" panose="02010609060101010101" pitchFamily="49" charset="-122"/>
                          <a:ea typeface="黑体" panose="02010609060101010101" pitchFamily="49" charset="-122"/>
                          <a:cs typeface="+mn-cs"/>
                        </a:rPr>
                        <a:t>通报整改</a:t>
                      </a: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，校内调拨</a:t>
                      </a:r>
                      <a:endParaRPr lang="en-US" altLang="zh-CN" sz="2800" b="0" u="none" strike="noStrike" kern="100" dirty="0" smtClean="0">
                        <a:solidFill>
                          <a:schemeClr val="tx1"/>
                        </a:solidFill>
                        <a:latin typeface="黑体" panose="02010609060101010101" pitchFamily="49" charset="-122"/>
                        <a:ea typeface="黑体" panose="02010609060101010101" pitchFamily="49" charset="-122"/>
                        <a:cs typeface="+mn-cs"/>
                      </a:endParaRPr>
                    </a:p>
                  </a:txBody>
                  <a:tcPr marL="8676" marR="8676" marT="8676" marB="0" anchor="ctr"/>
                </a:tc>
                <a:extLst>
                  <a:ext uri="{0D108BD9-81ED-4DB2-BD59-A6C34878D82A}">
                    <a16:rowId xmlns:a16="http://schemas.microsoft.com/office/drawing/2014/main" val="1572242780"/>
                  </a:ext>
                </a:extLst>
              </a:tr>
            </a:tbl>
          </a:graphicData>
        </a:graphic>
      </p:graphicFrame>
    </p:spTree>
    <p:extLst>
      <p:ext uri="{BB962C8B-B14F-4D97-AF65-F5344CB8AC3E}">
        <p14:creationId xmlns:p14="http://schemas.microsoft.com/office/powerpoint/2010/main" val="400158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15"/>
          <p:cNvSpPr txBox="1"/>
          <p:nvPr/>
        </p:nvSpPr>
        <p:spPr bwMode="auto">
          <a:xfrm>
            <a:off x="1008068" y="783010"/>
            <a:ext cx="181822" cy="338554"/>
          </a:xfrm>
          <a:prstGeom prst="rect">
            <a:avLst/>
          </a:prstGeom>
          <a:noFill/>
        </p:spPr>
        <p:txBody>
          <a:bodyPr wrap="none" lIns="90000" rIns="90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en-US" altLang="zh-CN" sz="1600" b="1">
              <a:solidFill>
                <a:schemeClr val="bg1"/>
              </a:solidFill>
              <a:effectLst>
                <a:outerShdw blurRad="38100" dist="38100" dir="2700000" algn="tl">
                  <a:srgbClr val="C0C0C0"/>
                </a:outerShdw>
              </a:effectLst>
              <a:latin typeface="黑体" pitchFamily="49" charset="-122"/>
              <a:ea typeface="黑体" pitchFamily="49" charset="-122"/>
            </a:endParaRPr>
          </a:p>
        </p:txBody>
      </p:sp>
      <p:sp>
        <p:nvSpPr>
          <p:cNvPr id="52" name="矩形 51"/>
          <p:cNvSpPr/>
          <p:nvPr/>
        </p:nvSpPr>
        <p:spPr>
          <a:xfrm>
            <a:off x="1587" y="-12725"/>
            <a:ext cx="12190413" cy="443032"/>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7" name="Picture 6" descr="bi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2123" y="676169"/>
            <a:ext cx="956307" cy="963943"/>
          </a:xfrm>
          <a:prstGeom prst="rect">
            <a:avLst/>
          </a:prstGeom>
          <a:noFill/>
          <a:ln w="9525">
            <a:noFill/>
            <a:miter lim="800000"/>
            <a:headEnd/>
            <a:tailEnd/>
          </a:ln>
        </p:spPr>
      </p:pic>
      <p:sp>
        <p:nvSpPr>
          <p:cNvPr id="10" name="TextBox 12"/>
          <p:cNvSpPr txBox="1">
            <a:spLocks noChangeArrowheads="1"/>
          </p:cNvSpPr>
          <p:nvPr/>
        </p:nvSpPr>
        <p:spPr bwMode="auto">
          <a:xfrm>
            <a:off x="3854933" y="3003087"/>
            <a:ext cx="7525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600" b="1" dirty="0" smtClean="0">
                <a:solidFill>
                  <a:schemeClr val="tx1">
                    <a:lumMod val="85000"/>
                    <a:lumOff val="15000"/>
                  </a:schemeClr>
                </a:solidFill>
                <a:latin typeface="黑体" panose="02010609060101010101" pitchFamily="49" charset="-122"/>
                <a:ea typeface="黑体" panose="02010609060101010101" pitchFamily="49" charset="-122"/>
              </a:rPr>
              <a:t>谢谢！</a:t>
            </a:r>
            <a:endParaRPr lang="zh-CN" altLang="en-US" sz="96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 name="TextBox 12"/>
          <p:cNvSpPr txBox="1">
            <a:spLocks noChangeArrowheads="1"/>
          </p:cNvSpPr>
          <p:nvPr/>
        </p:nvSpPr>
        <p:spPr bwMode="auto">
          <a:xfrm>
            <a:off x="1189890" y="4841426"/>
            <a:ext cx="93232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600" b="1" dirty="0" smtClean="0">
                <a:solidFill>
                  <a:schemeClr val="tx1">
                    <a:lumMod val="85000"/>
                    <a:lumOff val="15000"/>
                  </a:schemeClr>
                </a:solidFill>
                <a:latin typeface="黑体" panose="02010609060101010101" pitchFamily="49" charset="-122"/>
                <a:ea typeface="黑体" panose="02010609060101010101" pitchFamily="49" charset="-122"/>
              </a:rPr>
              <a:t>填报联系人：设备室 赵睿英 </a:t>
            </a:r>
            <a:r>
              <a:rPr lang="en-US" altLang="zh-CN" sz="3600" b="1" dirty="0" smtClean="0">
                <a:solidFill>
                  <a:schemeClr val="tx1">
                    <a:lumMod val="85000"/>
                    <a:lumOff val="15000"/>
                  </a:schemeClr>
                </a:solidFill>
                <a:latin typeface="黑体" panose="02010609060101010101" pitchFamily="49" charset="-122"/>
                <a:ea typeface="黑体" panose="02010609060101010101" pitchFamily="49" charset="-122"/>
              </a:rPr>
              <a:t>68918794 ssczry@bit</a:t>
            </a:r>
            <a:r>
              <a:rPr lang="en-US" altLang="zh-CN" sz="3600" b="1" dirty="0" smtClean="0">
                <a:solidFill>
                  <a:schemeClr val="tx1">
                    <a:lumMod val="85000"/>
                    <a:lumOff val="15000"/>
                  </a:schemeClr>
                </a:solidFill>
                <a:latin typeface="黑体" panose="02010609060101010101" pitchFamily="49" charset="-122"/>
                <a:ea typeface="黑体" panose="02010609060101010101" pitchFamily="49" charset="-122"/>
              </a:rPr>
              <a:t>.edu.cn</a:t>
            </a:r>
            <a:endParaRPr lang="zh-CN" altLang="en-US" sz="3600" b="1" dirty="0">
              <a:solidFill>
                <a:schemeClr val="tx1">
                  <a:lumMod val="85000"/>
                  <a:lumOff val="15000"/>
                </a:schemeClr>
              </a:solidFill>
              <a:latin typeface="黑体" panose="02010609060101010101" pitchFamily="49" charset="-122"/>
              <a:ea typeface="黑体" panose="02010609060101010101" pitchFamily="49" charset="-122"/>
            </a:endParaRPr>
          </a:p>
        </p:txBody>
      </p:sp>
      <p:pic>
        <p:nvPicPr>
          <p:cNvPr id="8" name="Picture 2" descr="http://www.bit.edu.cn/images/content/2013-12/20131231160015151790.jpg"/>
          <p:cNvPicPr>
            <a:picLocks noChangeAspect="1" noChangeArrowheads="1"/>
          </p:cNvPicPr>
          <p:nvPr/>
        </p:nvPicPr>
        <p:blipFill>
          <a:blip r:embed="rId4">
            <a:extLst>
              <a:ext uri="{28A0092B-C50C-407E-A947-70E740481C1C}">
                <a14:useLocalDpi xmlns:a14="http://schemas.microsoft.com/office/drawing/2010/main" val="0"/>
              </a:ext>
            </a:extLst>
          </a:blip>
          <a:srcRect t="21974" b="30905"/>
          <a:stretch>
            <a:fillRect/>
          </a:stretch>
        </p:blipFill>
        <p:spPr bwMode="auto">
          <a:xfrm>
            <a:off x="2259106" y="580204"/>
            <a:ext cx="9807389" cy="178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70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8354397" y="974448"/>
            <a:ext cx="2396978" cy="4297640"/>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5" name="任意多边形 24"/>
          <p:cNvSpPr/>
          <p:nvPr/>
        </p:nvSpPr>
        <p:spPr>
          <a:xfrm>
            <a:off x="5048102" y="974448"/>
            <a:ext cx="2396978" cy="4297640"/>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考核背景和内容</a:t>
            </a:r>
            <a:endParaRPr lang="en-US" altLang="zh-CN" sz="3200" b="1" dirty="0">
              <a:solidFill>
                <a:schemeClr val="bg1"/>
              </a:solidFill>
              <a:latin typeface="+mn-ea"/>
              <a:cs typeface="+mn-ea"/>
              <a:sym typeface="+mn-lt"/>
            </a:endParaRPr>
          </a:p>
        </p:txBody>
      </p:sp>
      <p:grpSp>
        <p:nvGrpSpPr>
          <p:cNvPr id="5" name="组合 4"/>
          <p:cNvGrpSpPr/>
          <p:nvPr/>
        </p:nvGrpSpPr>
        <p:grpSpPr>
          <a:xfrm>
            <a:off x="1153277" y="961643"/>
            <a:ext cx="9598098" cy="4310445"/>
            <a:chOff x="3397250" y="2521997"/>
            <a:chExt cx="5975350" cy="2671762"/>
          </a:xfrm>
        </p:grpSpPr>
        <p:sp>
          <p:nvSpPr>
            <p:cNvPr id="6" name="任意多边形 5"/>
            <p:cNvSpPr/>
            <p:nvPr/>
          </p:nvSpPr>
          <p:spPr>
            <a:xfrm>
              <a:off x="3735388" y="2529934"/>
              <a:ext cx="1492252" cy="2663825"/>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9" name="任意多边形 8"/>
            <p:cNvSpPr/>
            <p:nvPr/>
          </p:nvSpPr>
          <p:spPr>
            <a:xfrm>
              <a:off x="3632199" y="2825209"/>
              <a:ext cx="1728861" cy="571500"/>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lstStyle/>
            <a:p>
              <a:pPr algn="ctr">
                <a:defRPr/>
              </a:pPr>
              <a:r>
                <a:rPr lang="en-US" altLang="zh-CN" sz="3200" b="1" dirty="0" smtClean="0">
                  <a:cs typeface="+mn-ea"/>
                  <a:sym typeface="+mn-lt"/>
                </a:rPr>
                <a:t>2014</a:t>
              </a:r>
              <a:endParaRPr lang="zh-CN" altLang="en-US" sz="3200" b="1" dirty="0">
                <a:cs typeface="+mn-ea"/>
                <a:sym typeface="+mn-lt"/>
              </a:endParaRPr>
            </a:p>
          </p:txBody>
        </p:sp>
        <p:sp>
          <p:nvSpPr>
            <p:cNvPr id="10" name="任意多边形 9"/>
            <p:cNvSpPr/>
            <p:nvPr/>
          </p:nvSpPr>
          <p:spPr>
            <a:xfrm>
              <a:off x="3635376" y="3198272"/>
              <a:ext cx="98425" cy="200025"/>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sp>
          <p:nvSpPr>
            <p:cNvPr id="11" name="任意多边形 10"/>
            <p:cNvSpPr/>
            <p:nvPr/>
          </p:nvSpPr>
          <p:spPr>
            <a:xfrm flipH="1">
              <a:off x="5262635" y="3201793"/>
              <a:ext cx="98425" cy="200025"/>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pic>
          <p:nvPicPr>
            <p:cNvPr id="18" name="图片 19"/>
            <p:cNvPicPr>
              <a:picLocks noChangeAspect="1"/>
            </p:cNvPicPr>
            <p:nvPr/>
          </p:nvPicPr>
          <p:blipFill>
            <a:blip r:embed="rId3">
              <a:extLst>
                <a:ext uri="{28A0092B-C50C-407E-A947-70E740481C1C}">
                  <a14:useLocalDpi xmlns:a14="http://schemas.microsoft.com/office/drawing/2010/main" val="0"/>
                </a:ext>
              </a:extLst>
            </a:blip>
            <a:srcRect t="50000"/>
            <a:stretch>
              <a:fillRect/>
            </a:stretch>
          </p:blipFill>
          <p:spPr bwMode="auto">
            <a:xfrm>
              <a:off x="3397250" y="2521997"/>
              <a:ext cx="5975350" cy="21113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矩形 18"/>
          <p:cNvSpPr/>
          <p:nvPr/>
        </p:nvSpPr>
        <p:spPr>
          <a:xfrm>
            <a:off x="1728780" y="2372466"/>
            <a:ext cx="2357438" cy="1938992"/>
          </a:xfrm>
          <a:prstGeom prst="rect">
            <a:avLst/>
          </a:prstGeom>
        </p:spPr>
        <p:txBody>
          <a:bodyPr wrap="square" anchor="ctr">
            <a:spAutoFit/>
          </a:bodyPr>
          <a:lstStyle/>
          <a:p>
            <a:pPr algn="ctr" fontAlgn="ctr"/>
            <a:r>
              <a:rPr lang="zh-CN" altLang="en-US" sz="2000" b="1" dirty="0" smtClean="0">
                <a:solidFill>
                  <a:srgbClr val="C00000"/>
                </a:solidFill>
                <a:latin typeface="黑体" panose="02010609060101010101" pitchFamily="49" charset="-122"/>
                <a:ea typeface="黑体" panose="02010609060101010101" pitchFamily="49" charset="-122"/>
              </a:rPr>
              <a:t>国务院</a:t>
            </a:r>
            <a:endParaRPr lang="en-US" altLang="zh-CN" sz="2000" b="1" dirty="0" smtClean="0">
              <a:solidFill>
                <a:srgbClr val="C00000"/>
              </a:solidFill>
              <a:latin typeface="黑体" panose="02010609060101010101" pitchFamily="49" charset="-122"/>
              <a:ea typeface="黑体" panose="02010609060101010101" pitchFamily="49" charset="-122"/>
            </a:endParaRPr>
          </a:p>
          <a:p>
            <a:pPr algn="ctr" fontAlgn="ctr"/>
            <a:r>
              <a:rPr lang="en-US" altLang="zh-CN" sz="2000" b="1" dirty="0" smtClean="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关于国家重大科研基础设施和</a:t>
            </a:r>
            <a:r>
              <a:rPr lang="zh-CN" altLang="en-US" sz="2000" b="1" dirty="0" smtClean="0">
                <a:latin typeface="黑体" panose="02010609060101010101" pitchFamily="49" charset="-122"/>
                <a:ea typeface="黑体" panose="02010609060101010101" pitchFamily="49" charset="-122"/>
              </a:rPr>
              <a:t>大型科研</a:t>
            </a:r>
            <a:r>
              <a:rPr lang="zh-CN" altLang="en-US" sz="2000" b="1" dirty="0">
                <a:latin typeface="黑体" panose="02010609060101010101" pitchFamily="49" charset="-122"/>
                <a:ea typeface="黑体" panose="02010609060101010101" pitchFamily="49" charset="-122"/>
              </a:rPr>
              <a:t>仪器向社会开放的</a:t>
            </a:r>
            <a:r>
              <a:rPr lang="zh-CN" altLang="en-US" sz="2000" b="1" dirty="0" smtClean="0">
                <a:latin typeface="黑体" panose="02010609060101010101" pitchFamily="49" charset="-122"/>
                <a:ea typeface="黑体" panose="02010609060101010101" pitchFamily="49" charset="-122"/>
              </a:rPr>
              <a:t>意见</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国发</a:t>
            </a:r>
            <a:r>
              <a:rPr lang="en-US" altLang="zh-CN" sz="2000" b="1" dirty="0">
                <a:latin typeface="黑体" panose="02010609060101010101" pitchFamily="49" charset="-122"/>
                <a:ea typeface="黑体" panose="02010609060101010101" pitchFamily="49" charset="-122"/>
              </a:rPr>
              <a:t>〔2014〕70</a:t>
            </a:r>
            <a:r>
              <a:rPr lang="zh-CN" altLang="en-US" sz="2000" b="1" dirty="0">
                <a:latin typeface="黑体" panose="02010609060101010101" pitchFamily="49" charset="-122"/>
                <a:ea typeface="黑体" panose="02010609060101010101" pitchFamily="49" charset="-122"/>
              </a:rPr>
              <a:t>号）</a:t>
            </a:r>
            <a:endParaRPr lang="en-US" altLang="zh-CN" sz="2000" b="1" dirty="0">
              <a:latin typeface="黑体" panose="02010609060101010101" pitchFamily="49" charset="-122"/>
              <a:ea typeface="黑体" panose="02010609060101010101" pitchFamily="49" charset="-122"/>
            </a:endParaRPr>
          </a:p>
        </p:txBody>
      </p:sp>
      <p:sp>
        <p:nvSpPr>
          <p:cNvPr id="26" name="任意多边形 25"/>
          <p:cNvSpPr/>
          <p:nvPr/>
        </p:nvSpPr>
        <p:spPr>
          <a:xfrm>
            <a:off x="4858071" y="1459068"/>
            <a:ext cx="2777039" cy="922020"/>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lstStyle/>
          <a:p>
            <a:pPr algn="ctr">
              <a:defRPr/>
            </a:pPr>
            <a:r>
              <a:rPr lang="en-US" altLang="zh-CN" sz="3200" b="1" dirty="0" smtClean="0">
                <a:cs typeface="+mn-ea"/>
                <a:sym typeface="+mn-lt"/>
              </a:rPr>
              <a:t>2015</a:t>
            </a:r>
            <a:endParaRPr lang="zh-CN" altLang="en-US" sz="3200" b="1" dirty="0">
              <a:cs typeface="+mn-ea"/>
              <a:sym typeface="+mn-lt"/>
            </a:endParaRPr>
          </a:p>
        </p:txBody>
      </p:sp>
      <p:sp>
        <p:nvSpPr>
          <p:cNvPr id="27" name="任意多边形 26"/>
          <p:cNvSpPr/>
          <p:nvPr/>
        </p:nvSpPr>
        <p:spPr>
          <a:xfrm>
            <a:off x="4890004" y="2050138"/>
            <a:ext cx="158098" cy="322707"/>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sp>
        <p:nvSpPr>
          <p:cNvPr id="28" name="任意多边形 27"/>
          <p:cNvSpPr/>
          <p:nvPr/>
        </p:nvSpPr>
        <p:spPr>
          <a:xfrm flipH="1">
            <a:off x="7477012" y="2052701"/>
            <a:ext cx="158098" cy="322707"/>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sp>
        <p:nvSpPr>
          <p:cNvPr id="30" name="任意多边形 29"/>
          <p:cNvSpPr/>
          <p:nvPr/>
        </p:nvSpPr>
        <p:spPr>
          <a:xfrm>
            <a:off x="8164366" y="1450825"/>
            <a:ext cx="2777039" cy="922020"/>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lstStyle/>
          <a:p>
            <a:pPr algn="ctr">
              <a:defRPr/>
            </a:pPr>
            <a:r>
              <a:rPr lang="en-US" altLang="zh-CN" sz="3200" b="1" dirty="0" smtClean="0">
                <a:cs typeface="+mn-ea"/>
                <a:sym typeface="+mn-lt"/>
              </a:rPr>
              <a:t>2017</a:t>
            </a:r>
            <a:endParaRPr lang="zh-CN" altLang="en-US" sz="3200" b="1" dirty="0">
              <a:cs typeface="+mn-ea"/>
              <a:sym typeface="+mn-lt"/>
            </a:endParaRPr>
          </a:p>
        </p:txBody>
      </p:sp>
      <p:sp>
        <p:nvSpPr>
          <p:cNvPr id="31" name="任意多边形 30"/>
          <p:cNvSpPr/>
          <p:nvPr/>
        </p:nvSpPr>
        <p:spPr>
          <a:xfrm>
            <a:off x="8188539" y="2047637"/>
            <a:ext cx="158098" cy="322707"/>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sp>
        <p:nvSpPr>
          <p:cNvPr id="32" name="任意多边形 31"/>
          <p:cNvSpPr/>
          <p:nvPr/>
        </p:nvSpPr>
        <p:spPr>
          <a:xfrm flipH="1">
            <a:off x="10790805" y="2038822"/>
            <a:ext cx="158098" cy="322707"/>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cs typeface="+mn-ea"/>
              <a:sym typeface="+mn-lt"/>
            </a:endParaRPr>
          </a:p>
        </p:txBody>
      </p:sp>
      <p:sp>
        <p:nvSpPr>
          <p:cNvPr id="33" name="矩形 32"/>
          <p:cNvSpPr/>
          <p:nvPr/>
        </p:nvSpPr>
        <p:spPr>
          <a:xfrm>
            <a:off x="5042545" y="2354071"/>
            <a:ext cx="2357438" cy="2246769"/>
          </a:xfrm>
          <a:prstGeom prst="rect">
            <a:avLst/>
          </a:prstGeom>
        </p:spPr>
        <p:txBody>
          <a:bodyPr wrap="square" anchor="ctr">
            <a:spAutoFit/>
          </a:bodyPr>
          <a:lstStyle/>
          <a:p>
            <a:pPr algn="ctr" fontAlgn="ctr"/>
            <a:r>
              <a:rPr lang="zh-CN" altLang="en-US" sz="2000" b="1" dirty="0" smtClean="0">
                <a:solidFill>
                  <a:srgbClr val="C00000"/>
                </a:solidFill>
                <a:latin typeface="黑体" panose="02010609060101010101" pitchFamily="49" charset="-122"/>
                <a:ea typeface="黑体" panose="02010609060101010101" pitchFamily="49" charset="-122"/>
              </a:rPr>
              <a:t>教育部</a:t>
            </a:r>
            <a:endParaRPr lang="en-US" altLang="zh-CN" sz="2000" b="1" dirty="0" smtClean="0">
              <a:solidFill>
                <a:srgbClr val="C00000"/>
              </a:solidFill>
              <a:latin typeface="黑体" panose="02010609060101010101" pitchFamily="49" charset="-122"/>
              <a:ea typeface="黑体" panose="02010609060101010101" pitchFamily="49" charset="-122"/>
            </a:endParaRPr>
          </a:p>
          <a:p>
            <a:pPr algn="ctr" fontAlgn="ct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教育部办公厅关于加强高等学校科研基础设施和科研仪器设备开放共享的指导意见</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（教技厅</a:t>
            </a:r>
            <a:r>
              <a:rPr lang="en-US" altLang="zh-CN" sz="2000" b="1" dirty="0" smtClean="0">
                <a:latin typeface="黑体" panose="02010609060101010101" pitchFamily="49" charset="-122"/>
                <a:ea typeface="黑体" panose="02010609060101010101" pitchFamily="49" charset="-122"/>
              </a:rPr>
              <a:t>〔2015〕4</a:t>
            </a:r>
            <a:r>
              <a:rPr lang="zh-CN" altLang="en-US" sz="2000" b="1" dirty="0" smtClean="0">
                <a:latin typeface="黑体" panose="02010609060101010101" pitchFamily="49" charset="-122"/>
                <a:ea typeface="黑体" panose="02010609060101010101" pitchFamily="49" charset="-122"/>
              </a:rPr>
              <a:t>号</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endParaRPr>
          </a:p>
        </p:txBody>
      </p:sp>
      <p:sp>
        <p:nvSpPr>
          <p:cNvPr id="34" name="矩形 33"/>
          <p:cNvSpPr/>
          <p:nvPr/>
        </p:nvSpPr>
        <p:spPr>
          <a:xfrm>
            <a:off x="8458200" y="2390940"/>
            <a:ext cx="2336578" cy="2246769"/>
          </a:xfrm>
          <a:prstGeom prst="rect">
            <a:avLst/>
          </a:prstGeom>
        </p:spPr>
        <p:txBody>
          <a:bodyPr wrap="square" anchor="ctr">
            <a:spAutoFit/>
          </a:bodyPr>
          <a:lstStyle/>
          <a:p>
            <a:pPr algn="ctr" fontAlgn="ctr"/>
            <a:r>
              <a:rPr lang="zh-CN" altLang="en-US" sz="2000" b="1" dirty="0" smtClean="0">
                <a:solidFill>
                  <a:srgbClr val="C00000"/>
                </a:solidFill>
                <a:latin typeface="黑体" panose="02010609060101010101" pitchFamily="49" charset="-122"/>
                <a:ea typeface="黑体" panose="02010609060101010101" pitchFamily="49" charset="-122"/>
              </a:rPr>
              <a:t>科技部 发改委 财政部</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国家重大科研基础设施和大型科研仪器开放共享管理办法</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（国科发基</a:t>
            </a:r>
            <a:r>
              <a:rPr lang="en-US" altLang="zh-CN" sz="2000" b="1" dirty="0" smtClean="0">
                <a:latin typeface="黑体" panose="02010609060101010101" pitchFamily="49" charset="-122"/>
                <a:ea typeface="黑体" panose="02010609060101010101" pitchFamily="49" charset="-122"/>
              </a:rPr>
              <a:t>〔2017〕289</a:t>
            </a:r>
            <a:r>
              <a:rPr lang="zh-CN" altLang="en-US" sz="2000" b="1" dirty="0" smtClean="0">
                <a:latin typeface="黑体" panose="02010609060101010101" pitchFamily="49" charset="-122"/>
                <a:ea typeface="黑体" panose="02010609060101010101" pitchFamily="49" charset="-122"/>
              </a:rPr>
              <a:t>号</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endParaRPr>
          </a:p>
        </p:txBody>
      </p:sp>
      <p:sp>
        <p:nvSpPr>
          <p:cNvPr id="35" name="矩形 34"/>
          <p:cNvSpPr/>
          <p:nvPr/>
        </p:nvSpPr>
        <p:spPr>
          <a:xfrm>
            <a:off x="1176290" y="5530392"/>
            <a:ext cx="11168110" cy="1077218"/>
          </a:xfrm>
          <a:prstGeom prst="rect">
            <a:avLst/>
          </a:prstGeom>
        </p:spPr>
        <p:txBody>
          <a:bodyPr wrap="square">
            <a:spAutoFit/>
          </a:bodyPr>
          <a:lstStyle/>
          <a:p>
            <a:pPr lvl="0">
              <a:defRPr/>
            </a:pPr>
            <a:r>
              <a:rPr lang="zh-CN" altLang="en-US" sz="3200" dirty="0" smtClean="0">
                <a:latin typeface="黑体" panose="02010609060101010101" pitchFamily="49" charset="-122"/>
                <a:ea typeface="黑体" panose="02010609060101010101" pitchFamily="49" charset="-122"/>
              </a:rPr>
              <a:t>大型设备</a:t>
            </a:r>
            <a:r>
              <a:rPr lang="zh-CN" altLang="en-US" sz="3200" dirty="0" smtClean="0">
                <a:solidFill>
                  <a:srgbClr val="C00000"/>
                </a:solidFill>
                <a:latin typeface="黑体" panose="02010609060101010101" pitchFamily="49" charset="-122"/>
                <a:ea typeface="黑体" panose="02010609060101010101" pitchFamily="49" charset="-122"/>
              </a:rPr>
              <a:t>使用</a:t>
            </a:r>
            <a:r>
              <a:rPr lang="zh-CN" altLang="en-US" sz="3200" dirty="0" smtClean="0">
                <a:latin typeface="黑体" panose="02010609060101010101" pitchFamily="49" charset="-122"/>
                <a:ea typeface="黑体" panose="02010609060101010101" pitchFamily="49" charset="-122"/>
              </a:rPr>
              <a:t>情况              大型设备</a:t>
            </a:r>
            <a:r>
              <a:rPr lang="zh-CN" altLang="en-US" sz="3200" dirty="0">
                <a:latin typeface="黑体" panose="02010609060101010101" pitchFamily="49" charset="-122"/>
                <a:ea typeface="黑体" panose="02010609060101010101" pitchFamily="49" charset="-122"/>
              </a:rPr>
              <a:t>开放</a:t>
            </a:r>
            <a:r>
              <a:rPr lang="zh-CN" altLang="en-US" sz="3200" dirty="0" smtClean="0">
                <a:solidFill>
                  <a:srgbClr val="C00000"/>
                </a:solidFill>
                <a:latin typeface="黑体" panose="02010609060101010101" pitchFamily="49" charset="-122"/>
                <a:ea typeface="黑体" panose="02010609060101010101" pitchFamily="49" charset="-122"/>
              </a:rPr>
              <a:t>共享</a:t>
            </a:r>
            <a:r>
              <a:rPr lang="zh-CN" altLang="en-US" sz="3200" dirty="0" smtClean="0">
                <a:latin typeface="黑体" panose="02010609060101010101" pitchFamily="49" charset="-122"/>
                <a:ea typeface="黑体" panose="02010609060101010101" pitchFamily="49" charset="-122"/>
              </a:rPr>
              <a:t>情况</a:t>
            </a:r>
            <a:endParaRPr lang="en-US" altLang="zh-CN" sz="3200" dirty="0" smtClean="0">
              <a:latin typeface="黑体" panose="02010609060101010101" pitchFamily="49" charset="-122"/>
              <a:ea typeface="黑体" panose="02010609060101010101" pitchFamily="49" charset="-122"/>
            </a:endParaRPr>
          </a:p>
          <a:p>
            <a:pPr lvl="0">
              <a:defRPr/>
            </a:pPr>
            <a:r>
              <a:rPr lang="en-US" altLang="zh-CN" sz="3200" dirty="0">
                <a:solidFill>
                  <a:srgbClr val="C00000"/>
                </a:solidFill>
                <a:latin typeface="黑体" panose="02010609060101010101" pitchFamily="49" charset="-122"/>
                <a:ea typeface="黑体" panose="02010609060101010101" pitchFamily="49" charset="-122"/>
              </a:rPr>
              <a:t> </a:t>
            </a:r>
            <a:r>
              <a:rPr lang="en-US" altLang="zh-CN" sz="3200" dirty="0" smtClean="0">
                <a:solidFill>
                  <a:srgbClr val="C00000"/>
                </a:solidFill>
                <a:latin typeface="黑体" panose="02010609060101010101" pitchFamily="49" charset="-122"/>
                <a:ea typeface="黑体" panose="02010609060101010101" pitchFamily="49" charset="-122"/>
              </a:rPr>
              <a:t> </a:t>
            </a:r>
            <a:r>
              <a:rPr lang="zh-CN" altLang="en-US" sz="3200" dirty="0" smtClean="0">
                <a:latin typeface="黑体" panose="02010609060101010101" pitchFamily="49" charset="-122"/>
                <a:ea typeface="黑体" panose="02010609060101010101" pitchFamily="49" charset="-122"/>
              </a:rPr>
              <a:t>（使用机时）                （校内外开放机时）</a:t>
            </a:r>
            <a:endParaRPr lang="en-US" altLang="zh-CN"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88727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GN3"/>
          <p:cNvSpPr>
            <a:spLocks noChangeArrowheads="1"/>
          </p:cNvSpPr>
          <p:nvPr/>
        </p:nvSpPr>
        <p:spPr bwMode="gray">
          <a:xfrm>
            <a:off x="3929380" y="1485901"/>
            <a:ext cx="1051634" cy="1003230"/>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zh-CN" altLang="en-US" sz="3200" b="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一</a:t>
            </a:r>
            <a:endParaRPr lang="zh-CN" altLang="en-US" sz="3200" b="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5" name="组合 4"/>
          <p:cNvGrpSpPr/>
          <p:nvPr/>
        </p:nvGrpSpPr>
        <p:grpSpPr>
          <a:xfrm>
            <a:off x="5001379" y="1485901"/>
            <a:ext cx="6308971" cy="1003230"/>
            <a:chOff x="2229906" y="1179289"/>
            <a:chExt cx="4803067" cy="628635"/>
          </a:xfrm>
        </p:grpSpPr>
        <p:grpSp>
          <p:nvGrpSpPr>
            <p:cNvPr id="6" name="组合 5"/>
            <p:cNvGrpSpPr/>
            <p:nvPr/>
          </p:nvGrpSpPr>
          <p:grpSpPr>
            <a:xfrm>
              <a:off x="2229906" y="1179289"/>
              <a:ext cx="4803067" cy="628635"/>
              <a:chOff x="1360796" y="1206791"/>
              <a:chExt cx="2923924" cy="382689"/>
            </a:xfrm>
          </p:grpSpPr>
          <p:sp>
            <p:nvSpPr>
              <p:cNvPr id="8"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itchFamily="34" charset="-122"/>
                  <a:ea typeface="微软雅黑" pitchFamily="34" charset="-122"/>
                  <a:cs typeface="Arial" panose="020B0604020202020204" pitchFamily="34" charset="0"/>
                </a:endParaRPr>
              </a:p>
            </p:txBody>
          </p:sp>
          <p:sp>
            <p:nvSpPr>
              <p:cNvPr id="9" name="矩形 8"/>
              <p:cNvSpPr/>
              <p:nvPr/>
            </p:nvSpPr>
            <p:spPr>
              <a:xfrm>
                <a:off x="1622986" y="1206791"/>
                <a:ext cx="2661734" cy="3826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7" name="TextBox 50"/>
            <p:cNvSpPr txBox="1"/>
            <p:nvPr/>
          </p:nvSpPr>
          <p:spPr>
            <a:xfrm>
              <a:off x="2510595" y="1271822"/>
              <a:ext cx="4516007" cy="443569"/>
            </a:xfrm>
            <a:prstGeom prst="rect">
              <a:avLst/>
            </a:prstGeom>
            <a:noFill/>
          </p:spPr>
          <p:txBody>
            <a:bodyPr wrap="square" rtlCol="0">
              <a:spAutoFit/>
            </a:bodyPr>
            <a:lstStyle/>
            <a:p>
              <a:r>
                <a:rPr lang="zh-CN" altLang="en-US" sz="4000" b="1" dirty="0" smtClean="0">
                  <a:solidFill>
                    <a:schemeClr val="bg1"/>
                  </a:solidFill>
                  <a:latin typeface="黑体" pitchFamily="49" charset="-122"/>
                  <a:ea typeface="黑体" pitchFamily="49" charset="-122"/>
                </a:rPr>
                <a:t>科技部</a:t>
              </a:r>
              <a:r>
                <a:rPr lang="en-US" altLang="zh-CN" sz="4000" b="1" dirty="0" smtClean="0">
                  <a:solidFill>
                    <a:schemeClr val="bg1"/>
                  </a:solidFill>
                  <a:latin typeface="黑体" pitchFamily="49" charset="-122"/>
                  <a:ea typeface="黑体" pitchFamily="49" charset="-122"/>
                </a:rPr>
                <a:t>2018</a:t>
              </a:r>
              <a:r>
                <a:rPr lang="zh-CN" altLang="en-US" sz="4000" b="1" dirty="0" smtClean="0">
                  <a:solidFill>
                    <a:schemeClr val="bg1"/>
                  </a:solidFill>
                  <a:latin typeface="黑体" pitchFamily="49" charset="-122"/>
                  <a:ea typeface="黑体" pitchFamily="49" charset="-122"/>
                </a:rPr>
                <a:t>开放考核情况</a:t>
              </a:r>
              <a:endParaRPr lang="zh-CN" altLang="en-US" sz="4000" b="1" dirty="0">
                <a:solidFill>
                  <a:schemeClr val="bg1"/>
                </a:solidFill>
                <a:latin typeface="黑体" pitchFamily="49" charset="-122"/>
                <a:ea typeface="黑体" pitchFamily="49" charset="-122"/>
              </a:endParaRPr>
            </a:p>
          </p:txBody>
        </p:sp>
      </p:grpSp>
      <p:grpSp>
        <p:nvGrpSpPr>
          <p:cNvPr id="20" name="组合 25"/>
          <p:cNvGrpSpPr>
            <a:grpSpLocks/>
          </p:cNvGrpSpPr>
          <p:nvPr/>
        </p:nvGrpSpPr>
        <p:grpSpPr bwMode="auto">
          <a:xfrm>
            <a:off x="192778" y="2196919"/>
            <a:ext cx="3453737" cy="1691401"/>
            <a:chOff x="958486" y="1157048"/>
            <a:chExt cx="2768506" cy="1569660"/>
          </a:xfrm>
        </p:grpSpPr>
        <p:grpSp>
          <p:nvGrpSpPr>
            <p:cNvPr id="21" name="组合 2"/>
            <p:cNvGrpSpPr>
              <a:grpSpLocks/>
            </p:cNvGrpSpPr>
            <p:nvPr/>
          </p:nvGrpSpPr>
          <p:grpSpPr bwMode="auto">
            <a:xfrm>
              <a:off x="1010221" y="1358009"/>
              <a:ext cx="2716771" cy="1162022"/>
              <a:chOff x="1067371" y="1358009"/>
              <a:chExt cx="2716771" cy="1162022"/>
            </a:xfrm>
          </p:grpSpPr>
          <p:sp>
            <p:nvSpPr>
              <p:cNvPr id="23" name="矩形 22"/>
              <p:cNvSpPr/>
              <p:nvPr/>
            </p:nvSpPr>
            <p:spPr>
              <a:xfrm>
                <a:off x="1068022" y="1493517"/>
                <a:ext cx="1022315" cy="9237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23"/>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itchFamily="34" charset="-122"/>
                    <a:ea typeface="微软雅黑" pitchFamily="34" charset="-122"/>
                  </a:rPr>
                  <a:t>目  录</a:t>
                </a:r>
              </a:p>
            </p:txBody>
          </p:sp>
          <p:sp>
            <p:nvSpPr>
              <p:cNvPr id="25"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500" b="1" dirty="0">
                    <a:solidFill>
                      <a:srgbClr val="C00000"/>
                    </a:solidFill>
                    <a:latin typeface="Arial" charset="0"/>
                    <a:cs typeface="Arial" charset="0"/>
                  </a:rPr>
                  <a:t>ONTENTS</a:t>
                </a:r>
                <a:endParaRPr lang="zh-CN" altLang="en-US" sz="2500" b="1" dirty="0">
                  <a:solidFill>
                    <a:srgbClr val="C00000"/>
                  </a:solidFill>
                  <a:latin typeface="Arial" charset="0"/>
                  <a:cs typeface="Arial" charset="0"/>
                </a:endParaRPr>
              </a:p>
            </p:txBody>
          </p:sp>
        </p:grpSp>
        <p:sp>
          <p:nvSpPr>
            <p:cNvPr id="22" name="矩形 21"/>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itchFamily="34" charset="0"/>
                  <a:ea typeface="+mn-ea"/>
                  <a:cs typeface="Arial" pitchFamily="34" charset="0"/>
                </a:rPr>
                <a:t>C</a:t>
              </a:r>
              <a:endParaRPr lang="zh-CN" altLang="en-US" sz="9600" dirty="0">
                <a:solidFill>
                  <a:schemeClr val="bg1"/>
                </a:solidFill>
                <a:effectLst>
                  <a:innerShdw blurRad="63500" dist="50800" dir="10800000">
                    <a:prstClr val="black">
                      <a:alpha val="50000"/>
                    </a:prstClr>
                  </a:innerShdw>
                </a:effectLst>
                <a:latin typeface="Arial" pitchFamily="34" charset="0"/>
                <a:ea typeface="+mn-ea"/>
                <a:cs typeface="Arial" pitchFamily="34" charset="0"/>
              </a:endParaRPr>
            </a:p>
          </p:txBody>
        </p:sp>
      </p:grpSp>
      <p:grpSp>
        <p:nvGrpSpPr>
          <p:cNvPr id="26" name="组合 7"/>
          <p:cNvGrpSpPr>
            <a:grpSpLocks/>
          </p:cNvGrpSpPr>
          <p:nvPr/>
        </p:nvGrpSpPr>
        <p:grpSpPr bwMode="auto">
          <a:xfrm>
            <a:off x="3288569" y="1300809"/>
            <a:ext cx="90240" cy="4084170"/>
            <a:chOff x="6966170" y="1570075"/>
            <a:chExt cx="63500" cy="2204256"/>
          </a:xfrm>
        </p:grpSpPr>
        <p:cxnSp>
          <p:nvCxnSpPr>
            <p:cNvPr id="27" name="直接连接符 2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28" name="直接连接符 2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sp>
        <p:nvSpPr>
          <p:cNvPr id="29" name="KSO_GN3"/>
          <p:cNvSpPr>
            <a:spLocks noChangeArrowheads="1"/>
          </p:cNvSpPr>
          <p:nvPr/>
        </p:nvSpPr>
        <p:spPr bwMode="gray">
          <a:xfrm>
            <a:off x="3979722" y="4047806"/>
            <a:ext cx="1021657" cy="940956"/>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zh-CN" altLang="en-US" sz="3200" b="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二</a:t>
            </a:r>
            <a:endParaRPr lang="zh-CN" altLang="en-US" sz="3200" b="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30" name="组合 29"/>
          <p:cNvGrpSpPr/>
          <p:nvPr/>
        </p:nvGrpSpPr>
        <p:grpSpPr>
          <a:xfrm>
            <a:off x="5043662" y="4031225"/>
            <a:ext cx="6392503" cy="974118"/>
            <a:chOff x="2229906" y="2735203"/>
            <a:chExt cx="4845260" cy="628635"/>
          </a:xfrm>
        </p:grpSpPr>
        <p:grpSp>
          <p:nvGrpSpPr>
            <p:cNvPr id="31" name="组合 30"/>
            <p:cNvGrpSpPr/>
            <p:nvPr/>
          </p:nvGrpSpPr>
          <p:grpSpPr>
            <a:xfrm>
              <a:off x="2229906" y="2735203"/>
              <a:ext cx="4815119" cy="628635"/>
              <a:chOff x="1360796" y="1206791"/>
              <a:chExt cx="2931261" cy="382689"/>
            </a:xfrm>
          </p:grpSpPr>
          <p:sp>
            <p:nvSpPr>
              <p:cNvPr id="33"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itchFamily="34" charset="-122"/>
                  <a:ea typeface="微软雅黑" pitchFamily="34" charset="-122"/>
                  <a:cs typeface="Arial" panose="020B0604020202020204" pitchFamily="34" charset="0"/>
                </a:endParaRPr>
              </a:p>
            </p:txBody>
          </p:sp>
          <p:sp>
            <p:nvSpPr>
              <p:cNvPr id="34" name="矩形 33"/>
              <p:cNvSpPr/>
              <p:nvPr/>
            </p:nvSpPr>
            <p:spPr>
              <a:xfrm>
                <a:off x="1622987" y="1206791"/>
                <a:ext cx="2669070" cy="382689"/>
              </a:xfrm>
              <a:prstGeom prst="rect">
                <a:avLst/>
              </a:prstGeom>
              <a:solidFill>
                <a:srgbClr val="A2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32" name="TextBox 60"/>
            <p:cNvSpPr txBox="1"/>
            <p:nvPr/>
          </p:nvSpPr>
          <p:spPr>
            <a:xfrm>
              <a:off x="2559160" y="2821108"/>
              <a:ext cx="4516006" cy="456826"/>
            </a:xfrm>
            <a:prstGeom prst="rect">
              <a:avLst/>
            </a:prstGeom>
            <a:noFill/>
          </p:spPr>
          <p:txBody>
            <a:bodyPr wrap="square" rtlCol="0">
              <a:spAutoFit/>
            </a:bodyPr>
            <a:lstStyle/>
            <a:p>
              <a:r>
                <a:rPr lang="en-US" altLang="zh-CN" sz="4000" b="1" dirty="0" smtClean="0">
                  <a:solidFill>
                    <a:schemeClr val="bg1"/>
                  </a:solidFill>
                  <a:latin typeface="黑体" pitchFamily="49" charset="-122"/>
                  <a:ea typeface="黑体" pitchFamily="49" charset="-122"/>
                </a:rPr>
                <a:t>2019</a:t>
              </a:r>
              <a:r>
                <a:rPr lang="zh-CN" altLang="en-US" sz="4000" b="1" dirty="0">
                  <a:solidFill>
                    <a:schemeClr val="bg1"/>
                  </a:solidFill>
                  <a:latin typeface="黑体" pitchFamily="49" charset="-122"/>
                  <a:ea typeface="黑体" pitchFamily="49" charset="-122"/>
                </a:rPr>
                <a:t>效益</a:t>
              </a:r>
              <a:r>
                <a:rPr lang="zh-CN" altLang="en-US" sz="4000" b="1" dirty="0" smtClean="0">
                  <a:solidFill>
                    <a:schemeClr val="bg1"/>
                  </a:solidFill>
                  <a:latin typeface="黑体" pitchFamily="49" charset="-122"/>
                  <a:ea typeface="黑体" pitchFamily="49" charset="-122"/>
                </a:rPr>
                <a:t>考核填报指南</a:t>
              </a:r>
              <a:endParaRPr lang="zh-CN" altLang="en-US" sz="4000" b="1" dirty="0">
                <a:solidFill>
                  <a:schemeClr val="bg1"/>
                </a:solidFill>
                <a:latin typeface="黑体" pitchFamily="49" charset="-122"/>
                <a:ea typeface="黑体" pitchFamily="49" charset="-122"/>
              </a:endParaRPr>
            </a:p>
          </p:txBody>
        </p:sp>
      </p:grpSp>
    </p:spTree>
    <p:extLst>
      <p:ext uri="{BB962C8B-B14F-4D97-AF65-F5344CB8AC3E}">
        <p14:creationId xmlns:p14="http://schemas.microsoft.com/office/powerpoint/2010/main" val="7509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科技</a:t>
            </a:r>
            <a:r>
              <a:rPr lang="zh-CN" altLang="en-US" sz="3200" b="1" dirty="0">
                <a:solidFill>
                  <a:schemeClr val="bg1"/>
                </a:solidFill>
                <a:latin typeface="+mn-ea"/>
                <a:cs typeface="+mn-ea"/>
                <a:sym typeface="+mn-lt"/>
              </a:rPr>
              <a:t>部</a:t>
            </a:r>
            <a:r>
              <a:rPr lang="en-US" altLang="zh-CN" sz="3200" b="1" dirty="0">
                <a:solidFill>
                  <a:schemeClr val="bg1"/>
                </a:solidFill>
                <a:latin typeface="+mn-ea"/>
                <a:cs typeface="+mn-ea"/>
                <a:sym typeface="+mn-lt"/>
              </a:rPr>
              <a:t>2018</a:t>
            </a:r>
            <a:r>
              <a:rPr lang="zh-CN" altLang="en-US" sz="3200" b="1" dirty="0">
                <a:solidFill>
                  <a:schemeClr val="bg1"/>
                </a:solidFill>
                <a:latin typeface="+mn-ea"/>
                <a:cs typeface="+mn-ea"/>
                <a:sym typeface="+mn-lt"/>
              </a:rPr>
              <a:t>效益</a:t>
            </a:r>
            <a:r>
              <a:rPr lang="zh-CN" altLang="en-US" sz="3200" b="1" dirty="0" smtClean="0">
                <a:solidFill>
                  <a:schemeClr val="bg1"/>
                </a:solidFill>
                <a:latin typeface="+mn-ea"/>
                <a:cs typeface="+mn-ea"/>
                <a:sym typeface="+mn-lt"/>
              </a:rPr>
              <a:t>考核通知</a:t>
            </a:r>
            <a:endParaRPr lang="en-US" altLang="zh-CN" sz="3200" b="1" dirty="0">
              <a:solidFill>
                <a:schemeClr val="bg1"/>
              </a:solidFill>
              <a:latin typeface="+mn-ea"/>
              <a:cs typeface="+mn-ea"/>
              <a:sym typeface="+mn-lt"/>
            </a:endParaRPr>
          </a:p>
        </p:txBody>
      </p:sp>
      <p:pic>
        <p:nvPicPr>
          <p:cNvPr id="5" name="图片 4"/>
          <p:cNvPicPr>
            <a:picLocks noChangeAspect="1"/>
          </p:cNvPicPr>
          <p:nvPr/>
        </p:nvPicPr>
        <p:blipFill>
          <a:blip r:embed="rId3"/>
          <a:stretch>
            <a:fillRect/>
          </a:stretch>
        </p:blipFill>
        <p:spPr>
          <a:xfrm>
            <a:off x="527538" y="949570"/>
            <a:ext cx="5064370" cy="5565530"/>
          </a:xfrm>
          <a:prstGeom prst="rect">
            <a:avLst/>
          </a:prstGeom>
        </p:spPr>
      </p:pic>
      <p:pic>
        <p:nvPicPr>
          <p:cNvPr id="6" name="图片 5"/>
          <p:cNvPicPr>
            <a:picLocks noChangeAspect="1"/>
          </p:cNvPicPr>
          <p:nvPr/>
        </p:nvPicPr>
        <p:blipFill>
          <a:blip r:embed="rId4"/>
          <a:stretch>
            <a:fillRect/>
          </a:stretch>
        </p:blipFill>
        <p:spPr>
          <a:xfrm>
            <a:off x="6411871" y="949570"/>
            <a:ext cx="5134993" cy="5565530"/>
          </a:xfrm>
          <a:prstGeom prst="rect">
            <a:avLst/>
          </a:prstGeom>
        </p:spPr>
      </p:pic>
    </p:spTree>
    <p:extLst>
      <p:ext uri="{BB962C8B-B14F-4D97-AF65-F5344CB8AC3E}">
        <p14:creationId xmlns:p14="http://schemas.microsoft.com/office/powerpoint/2010/main" val="2395531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科技</a:t>
            </a:r>
            <a:r>
              <a:rPr lang="zh-CN" altLang="en-US" sz="3200" b="1" dirty="0">
                <a:solidFill>
                  <a:schemeClr val="bg1"/>
                </a:solidFill>
                <a:latin typeface="+mn-ea"/>
                <a:cs typeface="+mn-ea"/>
                <a:sym typeface="+mn-lt"/>
              </a:rPr>
              <a:t>部</a:t>
            </a:r>
            <a:r>
              <a:rPr lang="en-US" altLang="zh-CN" sz="3200" b="1" dirty="0">
                <a:solidFill>
                  <a:schemeClr val="bg1"/>
                </a:solidFill>
                <a:latin typeface="+mn-ea"/>
                <a:cs typeface="+mn-ea"/>
                <a:sym typeface="+mn-lt"/>
              </a:rPr>
              <a:t>2018</a:t>
            </a:r>
            <a:r>
              <a:rPr lang="zh-CN" altLang="en-US" sz="3200" b="1" dirty="0">
                <a:solidFill>
                  <a:schemeClr val="bg1"/>
                </a:solidFill>
                <a:latin typeface="+mn-ea"/>
                <a:cs typeface="+mn-ea"/>
                <a:sym typeface="+mn-lt"/>
              </a:rPr>
              <a:t>效益</a:t>
            </a:r>
            <a:r>
              <a:rPr lang="zh-CN" altLang="en-US" sz="3200" b="1" dirty="0" smtClean="0">
                <a:solidFill>
                  <a:schemeClr val="bg1"/>
                </a:solidFill>
                <a:latin typeface="+mn-ea"/>
                <a:cs typeface="+mn-ea"/>
                <a:sym typeface="+mn-lt"/>
              </a:rPr>
              <a:t>考核结果</a:t>
            </a:r>
            <a:endParaRPr lang="en-US" altLang="zh-CN" sz="3200" b="1" dirty="0">
              <a:solidFill>
                <a:schemeClr val="bg1"/>
              </a:solidFill>
              <a:latin typeface="+mn-ea"/>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4201353497"/>
              </p:ext>
            </p:extLst>
          </p:nvPr>
        </p:nvGraphicFramePr>
        <p:xfrm>
          <a:off x="615462" y="861031"/>
          <a:ext cx="10823331" cy="640080"/>
        </p:xfrm>
        <a:graphic>
          <a:graphicData uri="http://schemas.openxmlformats.org/drawingml/2006/table">
            <a:tbl>
              <a:tblPr>
                <a:tableStyleId>{5DA37D80-6434-44D0-A028-1B22A696006F}</a:tableStyleId>
              </a:tblPr>
              <a:tblGrid>
                <a:gridCol w="10823331">
                  <a:extLst>
                    <a:ext uri="{9D8B030D-6E8A-4147-A177-3AD203B41FA5}">
                      <a16:colId xmlns:a16="http://schemas.microsoft.com/office/drawing/2014/main" val="20000"/>
                    </a:ext>
                  </a:extLst>
                </a:gridCol>
              </a:tblGrid>
              <a:tr h="616077">
                <a:tc>
                  <a:txBody>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u="none" strike="noStrike" kern="100" dirty="0" smtClean="0"/>
                        <a:t>优秀（</a:t>
                      </a:r>
                      <a:r>
                        <a:rPr lang="en-US" altLang="zh-CN" sz="2800" u="none" strike="noStrike" kern="100" dirty="0" smtClean="0"/>
                        <a:t>41</a:t>
                      </a:r>
                      <a:r>
                        <a:rPr lang="zh-CN" altLang="en-US" sz="2800" u="none" strike="noStrike" kern="100" dirty="0" smtClean="0"/>
                        <a:t>家）、良好（</a:t>
                      </a:r>
                      <a:r>
                        <a:rPr lang="en-US" altLang="zh-CN" sz="2800" u="none" strike="noStrike" kern="100" dirty="0" smtClean="0"/>
                        <a:t>60</a:t>
                      </a:r>
                      <a:r>
                        <a:rPr lang="zh-CN" altLang="en-US" sz="2800" u="none" strike="noStrike" kern="100" dirty="0" smtClean="0"/>
                        <a:t>家）、</a:t>
                      </a:r>
                      <a:r>
                        <a:rPr lang="zh-CN" altLang="en-US" sz="2800" u="none" strike="noStrike" kern="100" dirty="0" smtClean="0">
                          <a:solidFill>
                            <a:srgbClr val="C00000"/>
                          </a:solidFill>
                        </a:rPr>
                        <a:t>合格（</a:t>
                      </a:r>
                      <a:r>
                        <a:rPr lang="en-US" altLang="zh-CN" sz="2800" u="none" strike="noStrike" kern="100" dirty="0" smtClean="0">
                          <a:solidFill>
                            <a:srgbClr val="C00000"/>
                          </a:solidFill>
                        </a:rPr>
                        <a:t>246</a:t>
                      </a:r>
                      <a:r>
                        <a:rPr lang="zh-CN" altLang="en-US" sz="2800" u="none" strike="noStrike" kern="100" dirty="0" smtClean="0">
                          <a:solidFill>
                            <a:srgbClr val="C00000"/>
                          </a:solidFill>
                        </a:rPr>
                        <a:t>家）</a:t>
                      </a:r>
                      <a:r>
                        <a:rPr lang="zh-CN" altLang="en-US" sz="2800" u="none" strike="noStrike" kern="100" dirty="0" smtClean="0"/>
                        <a:t>、较差（</a:t>
                      </a:r>
                      <a:r>
                        <a:rPr lang="en-US" altLang="zh-CN" sz="2800" u="none" strike="noStrike" kern="100" dirty="0" smtClean="0"/>
                        <a:t>26</a:t>
                      </a:r>
                      <a:r>
                        <a:rPr lang="zh-CN" altLang="en-US" sz="2800" u="none" strike="noStrike" kern="100" dirty="0" smtClean="0"/>
                        <a:t>家）</a:t>
                      </a:r>
                      <a:endParaRPr lang="en-US" altLang="zh-CN" sz="2800" b="0" u="none" strike="noStrike" kern="100" dirty="0" smtClean="0">
                        <a:solidFill>
                          <a:schemeClr val="tx1"/>
                        </a:solidFill>
                        <a:latin typeface="黑体" panose="02010609060101010101" pitchFamily="49" charset="-122"/>
                        <a:ea typeface="黑体" panose="02010609060101010101" pitchFamily="49" charset="-122"/>
                        <a:cs typeface="+mn-cs"/>
                      </a:endParaRPr>
                    </a:p>
                  </a:txBody>
                  <a:tcPr marL="68260" marR="68260" marT="0" marB="0" anchor="ctr"/>
                </a:tc>
                <a:extLst>
                  <a:ext uri="{0D108BD9-81ED-4DB2-BD59-A6C34878D82A}">
                    <a16:rowId xmlns:a16="http://schemas.microsoft.com/office/drawing/2014/main" val="10000"/>
                  </a:ext>
                </a:extLst>
              </a:tr>
            </a:tbl>
          </a:graphicData>
        </a:graphic>
      </p:graphicFrame>
      <p:pic>
        <p:nvPicPr>
          <p:cNvPr id="7" name="图片 6"/>
          <p:cNvPicPr>
            <a:picLocks noChangeAspect="1"/>
          </p:cNvPicPr>
          <p:nvPr/>
        </p:nvPicPr>
        <p:blipFill>
          <a:blip r:embed="rId3"/>
          <a:stretch>
            <a:fillRect/>
          </a:stretch>
        </p:blipFill>
        <p:spPr>
          <a:xfrm>
            <a:off x="5925562" y="1953951"/>
            <a:ext cx="5513231" cy="3216644"/>
          </a:xfrm>
          <a:prstGeom prst="rect">
            <a:avLst/>
          </a:prstGeom>
        </p:spPr>
      </p:pic>
      <p:sp>
        <p:nvSpPr>
          <p:cNvPr id="11" name="矩形 5"/>
          <p:cNvSpPr>
            <a:spLocks noChangeArrowheads="1"/>
          </p:cNvSpPr>
          <p:nvPr/>
        </p:nvSpPr>
        <p:spPr bwMode="auto">
          <a:xfrm>
            <a:off x="7462454" y="1694908"/>
            <a:ext cx="4591800" cy="7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smtClean="0">
                <a:solidFill>
                  <a:prstClr val="black"/>
                </a:solidFill>
                <a:latin typeface="黑体" panose="02010609060101010101" pitchFamily="49" charset="-122"/>
                <a:ea typeface="黑体" panose="02010609060101010101" pitchFamily="49" charset="-122"/>
              </a:rPr>
              <a:t> </a:t>
            </a:r>
          </a:p>
          <a:p>
            <a:pPr eaLnBrk="1" hangingPunct="1"/>
            <a:r>
              <a:rPr lang="en-US" altLang="zh-CN" dirty="0" smtClean="0">
                <a:solidFill>
                  <a:prstClr val="black"/>
                </a:solidFill>
                <a:latin typeface="黑体" panose="02010609060101010101" pitchFamily="49" charset="-122"/>
                <a:ea typeface="黑体" panose="02010609060101010101" pitchFamily="49" charset="-122"/>
              </a:rPr>
              <a:t>     </a:t>
            </a:r>
          </a:p>
        </p:txBody>
      </p:sp>
      <p:sp>
        <p:nvSpPr>
          <p:cNvPr id="12" name="TextBox 14"/>
          <p:cNvSpPr txBox="1"/>
          <p:nvPr/>
        </p:nvSpPr>
        <p:spPr>
          <a:xfrm>
            <a:off x="845610" y="5531504"/>
            <a:ext cx="10997628" cy="738664"/>
          </a:xfrm>
          <a:prstGeom prst="rect">
            <a:avLst/>
          </a:prstGeom>
          <a:noFill/>
        </p:spPr>
        <p:txBody>
          <a:bodyPr wrap="square" rtlCol="0">
            <a:spAutoFit/>
          </a:bodyPr>
          <a:lstStyle/>
          <a:p>
            <a:pPr>
              <a:lnSpc>
                <a:spcPct val="150000"/>
              </a:lnSpc>
            </a:pPr>
            <a:r>
              <a:rPr lang="zh-CN" altLang="en-US" sz="2800" dirty="0" smtClean="0">
                <a:latin typeface="黑体" panose="02010609060101010101" pitchFamily="49" charset="-122"/>
                <a:ea typeface="黑体" panose="02010609060101010101" pitchFamily="49" charset="-122"/>
              </a:rPr>
              <a:t>工信部</a:t>
            </a:r>
            <a:r>
              <a:rPr lang="en-US" altLang="zh-CN" sz="2800" dirty="0" smtClean="0">
                <a:latin typeface="黑体" panose="02010609060101010101" pitchFamily="49" charset="-122"/>
                <a:ea typeface="黑体" panose="02010609060101010101" pitchFamily="49" charset="-122"/>
              </a:rPr>
              <a:t>7</a:t>
            </a:r>
            <a:r>
              <a:rPr lang="zh-CN" altLang="en-US" sz="2800" dirty="0" smtClean="0">
                <a:latin typeface="黑体" panose="02010609060101010101" pitchFamily="49" charset="-122"/>
                <a:ea typeface="黑体" panose="02010609060101010101" pitchFamily="49" charset="-122"/>
              </a:rPr>
              <a:t>所高校排</a:t>
            </a:r>
            <a:r>
              <a:rPr lang="zh-CN" altLang="en-US" sz="2800" dirty="0" smtClean="0">
                <a:solidFill>
                  <a:srgbClr val="C00000"/>
                </a:solidFill>
                <a:latin typeface="黑体" panose="02010609060101010101" pitchFamily="49" charset="-122"/>
                <a:ea typeface="黑体" panose="02010609060101010101" pitchFamily="49" charset="-122"/>
              </a:rPr>
              <a:t>第</a:t>
            </a:r>
            <a:r>
              <a:rPr lang="en-US" altLang="zh-CN" sz="2800" dirty="0" smtClean="0">
                <a:solidFill>
                  <a:srgbClr val="C00000"/>
                </a:solidFill>
                <a:latin typeface="黑体" panose="02010609060101010101" pitchFamily="49" charset="-122"/>
                <a:ea typeface="黑体" panose="02010609060101010101" pitchFamily="49" charset="-122"/>
              </a:rPr>
              <a:t>6</a:t>
            </a:r>
            <a:r>
              <a:rPr lang="zh-CN" altLang="en-US" sz="2800" dirty="0" smtClean="0">
                <a:solidFill>
                  <a:srgbClr val="C00000"/>
                </a:solidFill>
                <a:latin typeface="黑体" panose="02010609060101010101" pitchFamily="49" charset="-122"/>
                <a:ea typeface="黑体" panose="02010609060101010101" pitchFamily="49" charset="-122"/>
              </a:rPr>
              <a:t>名</a:t>
            </a:r>
            <a:r>
              <a:rPr lang="en-US" altLang="zh-CN" sz="2800" dirty="0">
                <a:solidFill>
                  <a:srgbClr val="C00000"/>
                </a:solidFill>
                <a:latin typeface="黑体" panose="02010609060101010101" pitchFamily="49" charset="-122"/>
                <a:ea typeface="黑体" panose="02010609060101010101" pitchFamily="49" charset="-122"/>
              </a:rPr>
              <a:t> </a:t>
            </a:r>
            <a:r>
              <a:rPr lang="en-US" altLang="zh-CN" sz="2800" dirty="0" smtClean="0">
                <a:solidFill>
                  <a:srgbClr val="C00000"/>
                </a:solidFill>
                <a:latin typeface="黑体" panose="02010609060101010101" pitchFamily="49" charset="-122"/>
                <a:ea typeface="黑体" panose="02010609060101010101" pitchFamily="49" charset="-122"/>
              </a:rPr>
              <a:t>        </a:t>
            </a:r>
            <a:r>
              <a:rPr lang="zh-CN" altLang="en-US" sz="2800" dirty="0" smtClean="0">
                <a:latin typeface="黑体" panose="02010609060101010101" pitchFamily="49" charset="-122"/>
                <a:ea typeface="黑体" panose="02010609060101010101" pitchFamily="49" charset="-122"/>
              </a:rPr>
              <a:t>全国参与考核</a:t>
            </a:r>
            <a:r>
              <a:rPr lang="en-US" altLang="zh-CN" sz="2800" dirty="0" smtClean="0">
                <a:latin typeface="黑体" panose="02010609060101010101" pitchFamily="49" charset="-122"/>
                <a:ea typeface="黑体" panose="02010609060101010101" pitchFamily="49" charset="-122"/>
              </a:rPr>
              <a:t>69</a:t>
            </a:r>
            <a:r>
              <a:rPr lang="zh-CN" altLang="en-US" sz="2800" dirty="0" smtClean="0">
                <a:latin typeface="黑体" panose="02010609060101010101" pitchFamily="49" charset="-122"/>
                <a:ea typeface="黑体" panose="02010609060101010101" pitchFamily="49" charset="-122"/>
              </a:rPr>
              <a:t>所高校排名</a:t>
            </a:r>
            <a:r>
              <a:rPr lang="zh-CN" altLang="en-US" sz="2800" dirty="0" smtClean="0">
                <a:solidFill>
                  <a:srgbClr val="C00000"/>
                </a:solidFill>
                <a:latin typeface="黑体" panose="02010609060101010101" pitchFamily="49" charset="-122"/>
                <a:ea typeface="黑体" panose="02010609060101010101" pitchFamily="49" charset="-122"/>
              </a:rPr>
              <a:t>第</a:t>
            </a:r>
            <a:r>
              <a:rPr lang="en-US" altLang="zh-CN" sz="2800" dirty="0" smtClean="0">
                <a:solidFill>
                  <a:srgbClr val="C00000"/>
                </a:solidFill>
                <a:latin typeface="黑体" panose="02010609060101010101" pitchFamily="49" charset="-122"/>
                <a:ea typeface="黑体" panose="02010609060101010101" pitchFamily="49" charset="-122"/>
              </a:rPr>
              <a:t>66</a:t>
            </a:r>
            <a:r>
              <a:rPr lang="zh-CN" altLang="en-US" sz="2800" dirty="0" smtClean="0">
                <a:solidFill>
                  <a:srgbClr val="C00000"/>
                </a:solidFill>
                <a:latin typeface="黑体" panose="02010609060101010101" pitchFamily="49" charset="-122"/>
                <a:ea typeface="黑体" panose="02010609060101010101" pitchFamily="49" charset="-122"/>
              </a:rPr>
              <a:t>名</a:t>
            </a:r>
            <a:endParaRPr lang="zh-CN" altLang="zh-CN" sz="2800" dirty="0">
              <a:solidFill>
                <a:srgbClr val="C00000"/>
              </a:solidFill>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54" y="1953950"/>
            <a:ext cx="5265876" cy="3216645"/>
          </a:xfrm>
          <a:prstGeom prst="rect">
            <a:avLst/>
          </a:prstGeom>
        </p:spPr>
      </p:pic>
    </p:spTree>
    <p:extLst>
      <p:ext uri="{BB962C8B-B14F-4D97-AF65-F5344CB8AC3E}">
        <p14:creationId xmlns:p14="http://schemas.microsoft.com/office/powerpoint/2010/main" val="446312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科技</a:t>
            </a:r>
            <a:r>
              <a:rPr lang="zh-CN" altLang="en-US" sz="3200" b="1" dirty="0">
                <a:solidFill>
                  <a:schemeClr val="bg1"/>
                </a:solidFill>
                <a:latin typeface="+mn-ea"/>
                <a:cs typeface="+mn-ea"/>
                <a:sym typeface="+mn-lt"/>
              </a:rPr>
              <a:t>部</a:t>
            </a:r>
            <a:r>
              <a:rPr lang="en-US" altLang="zh-CN" sz="3200" b="1" dirty="0">
                <a:solidFill>
                  <a:schemeClr val="bg1"/>
                </a:solidFill>
                <a:latin typeface="+mn-ea"/>
                <a:cs typeface="+mn-ea"/>
                <a:sym typeface="+mn-lt"/>
              </a:rPr>
              <a:t>2018</a:t>
            </a:r>
            <a:r>
              <a:rPr lang="zh-CN" altLang="en-US" sz="3200" b="1" dirty="0">
                <a:solidFill>
                  <a:schemeClr val="bg1"/>
                </a:solidFill>
                <a:latin typeface="+mn-ea"/>
                <a:cs typeface="+mn-ea"/>
                <a:sym typeface="+mn-lt"/>
              </a:rPr>
              <a:t>效益</a:t>
            </a:r>
            <a:r>
              <a:rPr lang="zh-CN" altLang="en-US" sz="3200" b="1" dirty="0" smtClean="0">
                <a:solidFill>
                  <a:schemeClr val="bg1"/>
                </a:solidFill>
                <a:latin typeface="+mn-ea"/>
                <a:cs typeface="+mn-ea"/>
                <a:sym typeface="+mn-lt"/>
              </a:rPr>
              <a:t>考核结果</a:t>
            </a:r>
            <a:endParaRPr lang="en-US" altLang="zh-CN" sz="3200" b="1" dirty="0">
              <a:solidFill>
                <a:schemeClr val="bg1"/>
              </a:solidFill>
              <a:latin typeface="+mn-ea"/>
              <a:cs typeface="+mn-ea"/>
              <a:sym typeface="+mn-lt"/>
            </a:endParaRPr>
          </a:p>
        </p:txBody>
      </p:sp>
      <p:graphicFrame>
        <p:nvGraphicFramePr>
          <p:cNvPr id="4" name="表格 3"/>
          <p:cNvGraphicFramePr>
            <a:graphicFrameLocks noGrp="1"/>
          </p:cNvGraphicFramePr>
          <p:nvPr>
            <p:extLst>
              <p:ext uri="{D42A27DB-BD31-4B8C-83A1-F6EECF244321}">
                <p14:modId xmlns:p14="http://schemas.microsoft.com/office/powerpoint/2010/main" val="1209735229"/>
              </p:ext>
            </p:extLst>
          </p:nvPr>
        </p:nvGraphicFramePr>
        <p:xfrm>
          <a:off x="197435" y="1265478"/>
          <a:ext cx="11680973" cy="4880345"/>
        </p:xfrm>
        <a:graphic>
          <a:graphicData uri="http://schemas.openxmlformats.org/drawingml/2006/table">
            <a:tbl>
              <a:tblPr>
                <a:tableStyleId>{5DA37D80-6434-44D0-A028-1B22A696006F}</a:tableStyleId>
              </a:tblPr>
              <a:tblGrid>
                <a:gridCol w="1974285">
                  <a:extLst>
                    <a:ext uri="{9D8B030D-6E8A-4147-A177-3AD203B41FA5}">
                      <a16:colId xmlns:a16="http://schemas.microsoft.com/office/drawing/2014/main" val="20000"/>
                    </a:ext>
                  </a:extLst>
                </a:gridCol>
                <a:gridCol w="9706688">
                  <a:extLst>
                    <a:ext uri="{9D8B030D-6E8A-4147-A177-3AD203B41FA5}">
                      <a16:colId xmlns:a16="http://schemas.microsoft.com/office/drawing/2014/main" val="20001"/>
                    </a:ext>
                  </a:extLst>
                </a:gridCol>
              </a:tblGrid>
              <a:tr h="2570720">
                <a:tc>
                  <a:txBody>
                    <a:bodyPr/>
                    <a:lstStyle/>
                    <a:p>
                      <a:pPr algn="ctr" fontAlgn="ctr"/>
                      <a:r>
                        <a:rPr lang="zh-CN" altLang="en-US" sz="3200" b="1" u="none" strike="noStrike" dirty="0" smtClean="0">
                          <a:latin typeface="黑体" panose="02010609060101010101" pitchFamily="49" charset="-122"/>
                          <a:ea typeface="黑体" panose="02010609060101010101" pitchFamily="49" charset="-122"/>
                        </a:rPr>
                        <a:t>机时</a:t>
                      </a:r>
                      <a:endParaRPr lang="en-US" altLang="zh-CN" sz="3200" b="1" u="none" strike="noStrike" dirty="0" smtClean="0">
                        <a:latin typeface="黑体" panose="02010609060101010101" pitchFamily="49" charset="-122"/>
                        <a:ea typeface="黑体" panose="02010609060101010101" pitchFamily="49" charset="-122"/>
                      </a:endParaRPr>
                    </a:p>
                    <a:p>
                      <a:pPr algn="ctr" fontAlgn="ctr"/>
                      <a:r>
                        <a:rPr lang="zh-CN" altLang="en-US" sz="3200" b="1" u="none" strike="noStrike" dirty="0" smtClean="0">
                          <a:latin typeface="黑体" panose="02010609060101010101" pitchFamily="49" charset="-122"/>
                          <a:ea typeface="黑体" panose="02010609060101010101" pitchFamily="49" charset="-122"/>
                        </a:rPr>
                        <a:t>情况</a:t>
                      </a:r>
                      <a:endParaRPr lang="zh-CN" altLang="en-US" sz="3200" b="1" i="0" u="none" strike="noStrike" dirty="0">
                        <a:solidFill>
                          <a:srgbClr val="000000"/>
                        </a:solidFill>
                        <a:latin typeface="黑体" pitchFamily="49" charset="-122"/>
                        <a:ea typeface="黑体" pitchFamily="49" charset="-122"/>
                      </a:endParaRPr>
                    </a:p>
                  </a:txBody>
                  <a:tcPr marL="8676" marR="8676" marT="8676" marB="0" anchor="ctr"/>
                </a:tc>
                <a:tc>
                  <a:txBody>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我校年均机时</a:t>
                      </a: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609</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小时</a:t>
                      </a:r>
                      <a:r>
                        <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年</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国家要求：通用设备</a:t>
                      </a: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1400</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小时</a:t>
                      </a:r>
                      <a:r>
                        <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年；专用设备</a:t>
                      </a:r>
                      <a:r>
                        <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rPr>
                        <a:t>800</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小时</a:t>
                      </a:r>
                      <a:r>
                        <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年</a:t>
                      </a:r>
                      <a:endParaRPr lang="en-US" altLang="zh-CN" sz="2800" b="0" u="none" strike="noStrike" kern="1200" dirty="0" smtClean="0">
                        <a:solidFill>
                          <a:schemeClr val="tx1"/>
                        </a:solidFill>
                        <a:latin typeface="黑体" panose="02010609060101010101" pitchFamily="49" charset="-122"/>
                        <a:ea typeface="黑体" panose="02010609060101010101" pitchFamily="49" charset="-122"/>
                        <a:cs typeface="+mn-cs"/>
                      </a:endParaRPr>
                    </a:p>
                  </a:txBody>
                  <a:tcPr marL="8676" marR="8676" marT="8676" marB="0" anchor="ctr"/>
                </a:tc>
                <a:extLst>
                  <a:ext uri="{0D108BD9-81ED-4DB2-BD59-A6C34878D82A}">
                    <a16:rowId xmlns:a16="http://schemas.microsoft.com/office/drawing/2014/main" val="10002"/>
                  </a:ext>
                </a:extLst>
              </a:tr>
              <a:tr h="23096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u="none" strike="noStrike" kern="1200" dirty="0" smtClean="0">
                          <a:solidFill>
                            <a:schemeClr val="tx1"/>
                          </a:solidFill>
                          <a:latin typeface="黑体" panose="02010609060101010101" pitchFamily="49" charset="-122"/>
                          <a:ea typeface="黑体" panose="02010609060101010101" pitchFamily="49" charset="-122"/>
                          <a:cs typeface="+mn-cs"/>
                        </a:rPr>
                        <a:t>现场</a:t>
                      </a:r>
                      <a:endParaRPr lang="en-US" altLang="zh-CN" sz="3200" b="1" u="none" strike="noStrike" kern="1200" dirty="0" smtClean="0">
                        <a:solidFill>
                          <a:schemeClr val="tx1"/>
                        </a:solidFill>
                        <a:latin typeface="黑体" panose="02010609060101010101" pitchFamily="49" charset="-122"/>
                        <a:ea typeface="黑体" panose="02010609060101010101" pitchFamily="49" charset="-12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u="none" strike="noStrike" kern="1200" dirty="0" smtClean="0">
                          <a:solidFill>
                            <a:schemeClr val="tx1"/>
                          </a:solidFill>
                          <a:latin typeface="黑体" panose="02010609060101010101" pitchFamily="49" charset="-122"/>
                          <a:ea typeface="黑体" panose="02010609060101010101" pitchFamily="49" charset="-122"/>
                          <a:cs typeface="+mn-cs"/>
                        </a:rPr>
                        <a:t>督察</a:t>
                      </a:r>
                      <a:endParaRPr lang="zh-CN" sz="3200" b="1" u="none" strike="noStrike" kern="1200" dirty="0">
                        <a:solidFill>
                          <a:schemeClr val="tx1"/>
                        </a:solidFill>
                        <a:latin typeface="黑体" panose="02010609060101010101" pitchFamily="49" charset="-122"/>
                        <a:ea typeface="黑体" panose="02010609060101010101" pitchFamily="49" charset="-122"/>
                        <a:cs typeface="+mn-cs"/>
                      </a:endParaRPr>
                    </a:p>
                  </a:txBody>
                  <a:tcPr marL="68260" marR="682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与我校体量</a:t>
                      </a:r>
                      <a:r>
                        <a:rPr lang="zh-CN" altLang="en-US" sz="2800" b="0" u="none" strike="noStrike" kern="1200" dirty="0" smtClean="0">
                          <a:solidFill>
                            <a:srgbClr val="C00000"/>
                          </a:solidFill>
                          <a:latin typeface="黑体" panose="02010609060101010101" pitchFamily="49" charset="-122"/>
                          <a:ea typeface="黑体" panose="02010609060101010101" pitchFamily="49" charset="-122"/>
                          <a:cs typeface="+mn-cs"/>
                        </a:rPr>
                        <a:t>严重不符</a:t>
                      </a:r>
                      <a:r>
                        <a:rPr lang="zh-CN" altLang="en-US" sz="2800" b="0" u="none" strike="noStrike" kern="1200" dirty="0" smtClean="0">
                          <a:solidFill>
                            <a:schemeClr val="tx1"/>
                          </a:solidFill>
                          <a:latin typeface="黑体" panose="02010609060101010101" pitchFamily="49" charset="-122"/>
                          <a:ea typeface="黑体" panose="02010609060101010101" pitchFamily="49" charset="-122"/>
                          <a:cs typeface="+mn-cs"/>
                        </a:rPr>
                        <a:t>，</a:t>
                      </a: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科技部现场督察</a:t>
                      </a:r>
                      <a:endParaRPr lang="en-US" altLang="zh-CN" sz="2800" b="0" u="none" strike="noStrike" kern="1200" dirty="0" smtClean="0">
                        <a:solidFill>
                          <a:srgbClr val="C00000"/>
                        </a:solidFill>
                        <a:latin typeface="黑体" panose="02010609060101010101" pitchFamily="49" charset="-122"/>
                        <a:ea typeface="黑体" panose="02010609060101010101" pitchFamily="49" charset="-122"/>
                        <a:cs typeface="+mn-cs"/>
                      </a:endParaRPr>
                    </a:p>
                  </a:txBody>
                  <a:tcPr marL="68260" marR="68260" marT="0" marB="0" anchor="ctr"/>
                </a:tc>
                <a:extLst>
                  <a:ext uri="{0D108BD9-81ED-4DB2-BD59-A6C34878D82A}">
                    <a16:rowId xmlns:a16="http://schemas.microsoft.com/office/drawing/2014/main" val="2605935959"/>
                  </a:ext>
                </a:extLst>
              </a:tr>
            </a:tbl>
          </a:graphicData>
        </a:graphic>
      </p:graphicFrame>
    </p:spTree>
    <p:extLst>
      <p:ext uri="{BB962C8B-B14F-4D97-AF65-F5344CB8AC3E}">
        <p14:creationId xmlns:p14="http://schemas.microsoft.com/office/powerpoint/2010/main" val="334304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科技</a:t>
            </a:r>
            <a:r>
              <a:rPr lang="zh-CN" altLang="en-US" sz="3200" b="1" dirty="0">
                <a:solidFill>
                  <a:schemeClr val="bg1"/>
                </a:solidFill>
                <a:latin typeface="+mn-ea"/>
                <a:cs typeface="+mn-ea"/>
                <a:sym typeface="+mn-lt"/>
              </a:rPr>
              <a:t>部</a:t>
            </a:r>
            <a:r>
              <a:rPr lang="en-US" altLang="zh-CN" sz="3200" b="1" dirty="0" smtClean="0">
                <a:solidFill>
                  <a:schemeClr val="bg1"/>
                </a:solidFill>
                <a:latin typeface="+mn-ea"/>
                <a:cs typeface="+mn-ea"/>
                <a:sym typeface="+mn-lt"/>
              </a:rPr>
              <a:t>2018.10</a:t>
            </a:r>
            <a:r>
              <a:rPr lang="zh-CN" altLang="en-US" sz="3200" b="1" dirty="0" smtClean="0">
                <a:solidFill>
                  <a:schemeClr val="bg1"/>
                </a:solidFill>
                <a:latin typeface="+mn-ea"/>
                <a:cs typeface="+mn-ea"/>
                <a:sym typeface="+mn-lt"/>
              </a:rPr>
              <a:t>现场督察</a:t>
            </a:r>
            <a:endParaRPr lang="en-US" altLang="zh-CN" sz="3200" b="1" dirty="0">
              <a:solidFill>
                <a:schemeClr val="bg1"/>
              </a:solidFill>
              <a:latin typeface="+mn-ea"/>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96" y="3059722"/>
            <a:ext cx="3496408" cy="342020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010" y="3059722"/>
            <a:ext cx="3666391" cy="342020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785" y="3059722"/>
            <a:ext cx="3590192" cy="3420207"/>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4119797612"/>
              </p:ext>
            </p:extLst>
          </p:nvPr>
        </p:nvGraphicFramePr>
        <p:xfrm>
          <a:off x="1022043" y="1142385"/>
          <a:ext cx="10146324" cy="1280160"/>
        </p:xfrm>
        <a:graphic>
          <a:graphicData uri="http://schemas.openxmlformats.org/drawingml/2006/table">
            <a:tbl>
              <a:tblPr>
                <a:tableStyleId>{5DA37D80-6434-44D0-A028-1B22A696006F}</a:tableStyleId>
              </a:tblPr>
              <a:tblGrid>
                <a:gridCol w="10146324">
                  <a:extLst>
                    <a:ext uri="{9D8B030D-6E8A-4147-A177-3AD203B41FA5}">
                      <a16:colId xmlns:a16="http://schemas.microsoft.com/office/drawing/2014/main" val="20000"/>
                    </a:ext>
                  </a:extLst>
                </a:gridCol>
              </a:tblGrid>
              <a:tr h="616077">
                <a:tc>
                  <a:txBody>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对我校公共实验平台集约化管理、信息化建设工作给予</a:t>
                      </a:r>
                      <a:r>
                        <a:rPr lang="zh-CN" altLang="en-US" sz="2800" b="0" u="none" strike="noStrike" kern="100" dirty="0" smtClean="0">
                          <a:solidFill>
                            <a:srgbClr val="C00000"/>
                          </a:solidFill>
                          <a:latin typeface="黑体" panose="02010609060101010101" pitchFamily="49" charset="-122"/>
                          <a:ea typeface="黑体" panose="02010609060101010101" pitchFamily="49" charset="-122"/>
                          <a:cs typeface="+mn-cs"/>
                        </a:rPr>
                        <a:t>肯定</a:t>
                      </a:r>
                      <a:endParaRPr lang="en-US" altLang="zh-CN" sz="2800" b="0" u="none" strike="noStrike" kern="100" dirty="0" smtClean="0">
                        <a:solidFill>
                          <a:srgbClr val="C00000"/>
                        </a:solidFill>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zh-CN" altLang="en-US" sz="2800" b="0" u="none" strike="noStrike" kern="100" dirty="0" smtClean="0">
                          <a:solidFill>
                            <a:schemeClr val="tx1"/>
                          </a:solidFill>
                          <a:latin typeface="黑体" panose="02010609060101010101" pitchFamily="49" charset="-122"/>
                          <a:ea typeface="黑体" panose="02010609060101010101" pitchFamily="49" charset="-122"/>
                          <a:cs typeface="+mn-cs"/>
                        </a:rPr>
                        <a:t>对大型设备使用机时偏低提出了</a:t>
                      </a:r>
                      <a:r>
                        <a:rPr lang="zh-CN" altLang="en-US" sz="2800" b="0" u="none" strike="noStrike" kern="100" dirty="0" smtClean="0">
                          <a:solidFill>
                            <a:srgbClr val="C00000"/>
                          </a:solidFill>
                          <a:latin typeface="黑体" panose="02010609060101010101" pitchFamily="49" charset="-122"/>
                          <a:ea typeface="黑体" panose="02010609060101010101" pitchFamily="49" charset="-122"/>
                          <a:cs typeface="+mn-cs"/>
                        </a:rPr>
                        <a:t>整改要求</a:t>
                      </a:r>
                      <a:endParaRPr lang="en-US" altLang="zh-CN" sz="2800" b="0" u="none" strike="noStrike" kern="100" dirty="0" smtClean="0">
                        <a:solidFill>
                          <a:srgbClr val="C00000"/>
                        </a:solidFill>
                        <a:latin typeface="黑体" panose="02010609060101010101" pitchFamily="49" charset="-122"/>
                        <a:ea typeface="黑体" panose="02010609060101010101" pitchFamily="49" charset="-122"/>
                        <a:cs typeface="+mn-cs"/>
                      </a:endParaRPr>
                    </a:p>
                  </a:txBody>
                  <a:tcPr marL="68260" marR="6826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996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89"/>
            <a:ext cx="12190413" cy="662220"/>
          </a:xfrm>
          <a:prstGeom prst="rect">
            <a:avLst/>
          </a:prstGeom>
          <a:solidFill>
            <a:srgbClr val="C00000"/>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6"/>
          <p:cNvSpPr txBox="1"/>
          <p:nvPr/>
        </p:nvSpPr>
        <p:spPr>
          <a:xfrm>
            <a:off x="197435" y="7805"/>
            <a:ext cx="6349193" cy="584775"/>
          </a:xfrm>
          <a:prstGeom prst="rect">
            <a:avLst/>
          </a:prstGeom>
          <a:noFill/>
        </p:spPr>
        <p:txBody>
          <a:bodyPr wrap="square" rtlCol="0">
            <a:spAutoFit/>
          </a:bodyPr>
          <a:lstStyle/>
          <a:p>
            <a:r>
              <a:rPr lang="zh-CN" altLang="en-US" sz="3200" b="1" dirty="0" smtClean="0">
                <a:solidFill>
                  <a:schemeClr val="bg1"/>
                </a:solidFill>
                <a:latin typeface="+mn-ea"/>
                <a:cs typeface="+mn-ea"/>
                <a:sym typeface="+mn-lt"/>
              </a:rPr>
              <a:t>科技</a:t>
            </a:r>
            <a:r>
              <a:rPr lang="zh-CN" altLang="en-US" sz="3200" b="1" dirty="0">
                <a:solidFill>
                  <a:schemeClr val="bg1"/>
                </a:solidFill>
                <a:latin typeface="+mn-ea"/>
                <a:cs typeface="+mn-ea"/>
                <a:sym typeface="+mn-lt"/>
              </a:rPr>
              <a:t>部</a:t>
            </a:r>
            <a:r>
              <a:rPr lang="en-US" altLang="zh-CN" sz="3200" b="1" dirty="0" smtClean="0">
                <a:solidFill>
                  <a:schemeClr val="bg1"/>
                </a:solidFill>
                <a:latin typeface="+mn-ea"/>
                <a:cs typeface="+mn-ea"/>
                <a:sym typeface="+mn-lt"/>
              </a:rPr>
              <a:t>2018</a:t>
            </a:r>
            <a:r>
              <a:rPr lang="zh-CN" altLang="en-US" sz="3200" b="1" dirty="0" smtClean="0">
                <a:solidFill>
                  <a:schemeClr val="bg1"/>
                </a:solidFill>
                <a:latin typeface="+mn-ea"/>
                <a:cs typeface="+mn-ea"/>
                <a:sym typeface="+mn-lt"/>
              </a:rPr>
              <a:t>考核整改</a:t>
            </a:r>
            <a:endParaRPr lang="en-US" altLang="zh-CN" sz="3200" b="1" dirty="0">
              <a:solidFill>
                <a:schemeClr val="bg1"/>
              </a:solidFill>
              <a:latin typeface="+mn-ea"/>
              <a:cs typeface="+mn-ea"/>
              <a:sym typeface="+mn-lt"/>
            </a:endParaRPr>
          </a:p>
        </p:txBody>
      </p:sp>
      <p:graphicFrame>
        <p:nvGraphicFramePr>
          <p:cNvPr id="10" name="表格 9"/>
          <p:cNvGraphicFramePr>
            <a:graphicFrameLocks noGrp="1"/>
          </p:cNvGraphicFramePr>
          <p:nvPr>
            <p:extLst>
              <p:ext uri="{D42A27DB-BD31-4B8C-83A1-F6EECF244321}">
                <p14:modId xmlns:p14="http://schemas.microsoft.com/office/powerpoint/2010/main" val="1778725305"/>
              </p:ext>
            </p:extLst>
          </p:nvPr>
        </p:nvGraphicFramePr>
        <p:xfrm>
          <a:off x="2145323" y="3323494"/>
          <a:ext cx="8516996" cy="3033345"/>
        </p:xfrm>
        <a:graphic>
          <a:graphicData uri="http://schemas.openxmlformats.org/drawingml/2006/table">
            <a:tbl>
              <a:tblPr firstRow="1" firstCol="1" bandRow="1">
                <a:tableStyleId>{0E3FDE45-AF77-4B5C-9715-49D594BDF05E}</a:tableStyleId>
              </a:tblPr>
              <a:tblGrid>
                <a:gridCol w="5396339">
                  <a:extLst>
                    <a:ext uri="{9D8B030D-6E8A-4147-A177-3AD203B41FA5}">
                      <a16:colId xmlns:a16="http://schemas.microsoft.com/office/drawing/2014/main" val="4294298154"/>
                    </a:ext>
                  </a:extLst>
                </a:gridCol>
                <a:gridCol w="3120657">
                  <a:extLst>
                    <a:ext uri="{9D8B030D-6E8A-4147-A177-3AD203B41FA5}">
                      <a16:colId xmlns:a16="http://schemas.microsoft.com/office/drawing/2014/main" val="1547051041"/>
                    </a:ext>
                  </a:extLst>
                </a:gridCol>
              </a:tblGrid>
              <a:tr h="493800">
                <a:tc>
                  <a:txBody>
                    <a:bodyPr/>
                    <a:lstStyle/>
                    <a:p>
                      <a:pPr algn="ctr">
                        <a:spcAft>
                          <a:spcPts val="0"/>
                        </a:spcAft>
                      </a:pPr>
                      <a:r>
                        <a:rPr lang="zh-CN" sz="2400" kern="100" dirty="0">
                          <a:effectLst/>
                        </a:rPr>
                        <a:t>设备名称和编号</a:t>
                      </a:r>
                      <a:endParaRPr lang="zh-CN"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zh-CN" sz="2400" kern="100" dirty="0">
                          <a:effectLst/>
                        </a:rPr>
                        <a:t>原值</a:t>
                      </a:r>
                      <a:endParaRPr lang="zh-CN"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705628048"/>
                  </a:ext>
                </a:extLst>
              </a:tr>
              <a:tr h="846515">
                <a:tc>
                  <a:txBody>
                    <a:bodyPr/>
                    <a:lstStyle/>
                    <a:p>
                      <a:pPr algn="ctr">
                        <a:spcAft>
                          <a:spcPts val="0"/>
                        </a:spcAft>
                      </a:pPr>
                      <a:r>
                        <a:rPr lang="zh-CN" sz="2000" b="0" kern="100" dirty="0">
                          <a:effectLst/>
                        </a:rPr>
                        <a:t>近场光学扫描显微镜（</a:t>
                      </a:r>
                      <a:r>
                        <a:rPr lang="en-US" sz="2000" b="0" kern="100" dirty="0">
                          <a:effectLst/>
                        </a:rPr>
                        <a:t>20131466</a:t>
                      </a:r>
                      <a:r>
                        <a:rPr lang="zh-CN" sz="2000" b="0" kern="100" dirty="0">
                          <a:effectLst/>
                        </a:rPr>
                        <a:t>）</a:t>
                      </a:r>
                      <a:endParaRPr lang="zh-CN"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rPr>
                        <a:t>217.85</a:t>
                      </a:r>
                      <a:endParaRPr lang="zh-CN" sz="1600" kern="100">
                        <a:effectLst/>
                      </a:endParaRPr>
                    </a:p>
                    <a:p>
                      <a:pPr algn="ctr">
                        <a:spcAft>
                          <a:spcPts val="0"/>
                        </a:spcAft>
                      </a:pPr>
                      <a:r>
                        <a:rPr lang="en-US" sz="2000" kern="100">
                          <a:effectLst/>
                        </a:rPr>
                        <a:t> </a:t>
                      </a:r>
                      <a:endParaRPr lang="zh-CN" sz="16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55920503"/>
                  </a:ext>
                </a:extLst>
              </a:tr>
              <a:tr h="846515">
                <a:tc>
                  <a:txBody>
                    <a:bodyPr/>
                    <a:lstStyle/>
                    <a:p>
                      <a:pPr algn="ctr">
                        <a:spcAft>
                          <a:spcPts val="0"/>
                        </a:spcAft>
                      </a:pPr>
                      <a:r>
                        <a:rPr lang="en-US" sz="2000" b="0" kern="100" dirty="0">
                          <a:effectLst/>
                        </a:rPr>
                        <a:t>X</a:t>
                      </a:r>
                      <a:r>
                        <a:rPr lang="zh-CN" sz="2000" b="0" kern="100" dirty="0">
                          <a:effectLst/>
                        </a:rPr>
                        <a:t>射线应力分析仪（</a:t>
                      </a:r>
                      <a:r>
                        <a:rPr lang="en-US" sz="2000" b="0" kern="100" dirty="0">
                          <a:effectLst/>
                        </a:rPr>
                        <a:t>20133879</a:t>
                      </a:r>
                      <a:r>
                        <a:rPr lang="zh-CN" sz="2000" b="0" kern="100" dirty="0">
                          <a:effectLst/>
                        </a:rPr>
                        <a:t>）</a:t>
                      </a:r>
                      <a:endParaRPr lang="zh-CN"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71.15</a:t>
                      </a:r>
                      <a:endParaRPr lang="zh-CN"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488139588"/>
                  </a:ext>
                </a:extLst>
              </a:tr>
              <a:tr h="846515">
                <a:tc>
                  <a:txBody>
                    <a:bodyPr/>
                    <a:lstStyle/>
                    <a:p>
                      <a:pPr algn="ctr">
                        <a:spcAft>
                          <a:spcPts val="0"/>
                        </a:spcAft>
                      </a:pPr>
                      <a:r>
                        <a:rPr lang="zh-CN" sz="2000" b="0" kern="100" dirty="0">
                          <a:effectLst/>
                        </a:rPr>
                        <a:t>动静态载荷电液伺服疲劳实验机（</a:t>
                      </a:r>
                      <a:r>
                        <a:rPr lang="en-US" sz="2000" b="0" kern="100" dirty="0">
                          <a:effectLst/>
                        </a:rPr>
                        <a:t>20141049</a:t>
                      </a:r>
                      <a:r>
                        <a:rPr lang="zh-CN" sz="2000" b="0" kern="100" dirty="0">
                          <a:effectLst/>
                        </a:rPr>
                        <a:t>）</a:t>
                      </a:r>
                      <a:endParaRPr lang="zh-CN"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91.41</a:t>
                      </a:r>
                      <a:endParaRPr lang="zh-CN"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08939008"/>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900127227"/>
              </p:ext>
            </p:extLst>
          </p:nvPr>
        </p:nvGraphicFramePr>
        <p:xfrm>
          <a:off x="914399" y="1089631"/>
          <a:ext cx="10840916" cy="1873377"/>
        </p:xfrm>
        <a:graphic>
          <a:graphicData uri="http://schemas.openxmlformats.org/drawingml/2006/table">
            <a:tbl>
              <a:tblPr>
                <a:tableStyleId>{5DA37D80-6434-44D0-A028-1B22A696006F}</a:tableStyleId>
              </a:tblPr>
              <a:tblGrid>
                <a:gridCol w="10840916">
                  <a:extLst>
                    <a:ext uri="{9D8B030D-6E8A-4147-A177-3AD203B41FA5}">
                      <a16:colId xmlns:a16="http://schemas.microsoft.com/office/drawing/2014/main" val="20000"/>
                    </a:ext>
                  </a:extLst>
                </a:gridCol>
              </a:tblGrid>
              <a:tr h="1873377">
                <a:tc>
                  <a:txBody>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zh-CN" altLang="zh-CN" sz="2400" kern="1200" dirty="0" smtClean="0">
                          <a:solidFill>
                            <a:schemeClr val="tx1"/>
                          </a:solidFill>
                          <a:effectLst/>
                          <a:latin typeface="+mn-lt"/>
                          <a:ea typeface="+mn-ea"/>
                          <a:cs typeface="+mn-cs"/>
                        </a:rPr>
                        <a:t>对三台套</a:t>
                      </a:r>
                      <a:r>
                        <a:rPr lang="zh-CN" altLang="zh-CN" sz="2400" kern="1200" dirty="0" smtClean="0">
                          <a:solidFill>
                            <a:srgbClr val="C00000"/>
                          </a:solidFill>
                          <a:effectLst/>
                          <a:latin typeface="+mn-lt"/>
                          <a:ea typeface="+mn-ea"/>
                          <a:cs typeface="+mn-cs"/>
                        </a:rPr>
                        <a:t>年代较新</a:t>
                      </a:r>
                      <a:r>
                        <a:rPr lang="zh-CN" altLang="zh-CN" sz="2400" kern="1200" dirty="0" smtClean="0">
                          <a:solidFill>
                            <a:schemeClr val="tx1"/>
                          </a:solidFill>
                          <a:effectLst/>
                          <a:latin typeface="+mn-lt"/>
                          <a:ea typeface="+mn-ea"/>
                          <a:cs typeface="+mn-cs"/>
                        </a:rPr>
                        <a:t>、</a:t>
                      </a:r>
                      <a:r>
                        <a:rPr lang="zh-CN" altLang="zh-CN" sz="2400" kern="1200" dirty="0" smtClean="0">
                          <a:solidFill>
                            <a:srgbClr val="C00000"/>
                          </a:solidFill>
                          <a:effectLst/>
                          <a:latin typeface="+mn-lt"/>
                          <a:ea typeface="+mn-ea"/>
                          <a:cs typeface="+mn-cs"/>
                        </a:rPr>
                        <a:t>通用性较强</a:t>
                      </a:r>
                      <a:r>
                        <a:rPr lang="zh-CN" altLang="zh-CN" sz="2400" kern="1200" dirty="0" smtClean="0">
                          <a:solidFill>
                            <a:schemeClr val="tx1"/>
                          </a:solidFill>
                          <a:effectLst/>
                          <a:latin typeface="+mn-lt"/>
                          <a:ea typeface="+mn-ea"/>
                          <a:cs typeface="+mn-cs"/>
                        </a:rPr>
                        <a:t>但使用机时为</a:t>
                      </a:r>
                      <a:r>
                        <a:rPr lang="en-US" altLang="zh-CN" sz="2400" kern="1200" dirty="0" smtClean="0">
                          <a:solidFill>
                            <a:srgbClr val="C00000"/>
                          </a:solidFill>
                          <a:effectLst/>
                          <a:latin typeface="+mn-lt"/>
                          <a:ea typeface="+mn-ea"/>
                          <a:cs typeface="+mn-cs"/>
                        </a:rPr>
                        <a:t>0</a:t>
                      </a:r>
                      <a:r>
                        <a:rPr lang="zh-CN" altLang="zh-CN" sz="2400" kern="1200" dirty="0" smtClean="0">
                          <a:solidFill>
                            <a:schemeClr val="tx1"/>
                          </a:solidFill>
                          <a:effectLst/>
                          <a:latin typeface="+mn-lt"/>
                          <a:ea typeface="+mn-ea"/>
                          <a:cs typeface="+mn-cs"/>
                        </a:rPr>
                        <a:t>的设备进行了</a:t>
                      </a:r>
                      <a:r>
                        <a:rPr lang="zh-CN" altLang="en-US" sz="2400" kern="1200" dirty="0" smtClean="0">
                          <a:solidFill>
                            <a:schemeClr val="tx1"/>
                          </a:solidFill>
                          <a:effectLst/>
                          <a:latin typeface="+mn-lt"/>
                          <a:ea typeface="+mn-ea"/>
                          <a:cs typeface="+mn-cs"/>
                        </a:rPr>
                        <a:t>学院内部</a:t>
                      </a:r>
                      <a:r>
                        <a:rPr lang="zh-CN" altLang="zh-CN" sz="2400" kern="1200" dirty="0" smtClean="0">
                          <a:solidFill>
                            <a:schemeClr val="tx1"/>
                          </a:solidFill>
                          <a:effectLst/>
                          <a:latin typeface="+mn-lt"/>
                          <a:ea typeface="+mn-ea"/>
                          <a:cs typeface="+mn-cs"/>
                        </a:rPr>
                        <a:t>调拨</a:t>
                      </a:r>
                      <a:endParaRPr lang="en-US" altLang="zh-CN" sz="2400" kern="1200" dirty="0" smtClean="0">
                        <a:solidFill>
                          <a:schemeClr val="tx1"/>
                        </a:solidFill>
                        <a:effectLst/>
                        <a:latin typeface="+mn-lt"/>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zh-CN" altLang="en-US" sz="2400" kern="1200" dirty="0" smtClean="0">
                          <a:solidFill>
                            <a:schemeClr val="tx1"/>
                          </a:solidFill>
                          <a:effectLst/>
                          <a:latin typeface="+mn-lt"/>
                          <a:ea typeface="+mn-ea"/>
                          <a:cs typeface="+mn-cs"/>
                        </a:rPr>
                        <a:t>今后此种情况，科技部将视情况进行</a:t>
                      </a:r>
                      <a:r>
                        <a:rPr lang="zh-CN" altLang="en-US" sz="2400" kern="1200" dirty="0" smtClean="0">
                          <a:solidFill>
                            <a:srgbClr val="C00000"/>
                          </a:solidFill>
                          <a:effectLst/>
                          <a:latin typeface="+mn-lt"/>
                          <a:ea typeface="+mn-ea"/>
                          <a:cs typeface="+mn-cs"/>
                        </a:rPr>
                        <a:t>学校间</a:t>
                      </a:r>
                      <a:r>
                        <a:rPr lang="zh-CN" altLang="en-US" sz="2400" kern="1200" dirty="0" smtClean="0">
                          <a:solidFill>
                            <a:schemeClr val="tx1"/>
                          </a:solidFill>
                          <a:effectLst/>
                          <a:latin typeface="+mn-lt"/>
                          <a:ea typeface="+mn-ea"/>
                          <a:cs typeface="+mn-cs"/>
                        </a:rPr>
                        <a:t>调拨</a:t>
                      </a:r>
                      <a:endParaRPr lang="en-US" altLang="zh-CN" sz="2400" kern="1200" dirty="0" smtClean="0">
                        <a:solidFill>
                          <a:schemeClr val="tx1"/>
                        </a:solidFill>
                        <a:effectLst/>
                        <a:latin typeface="+mn-lt"/>
                        <a:ea typeface="+mn-ea"/>
                        <a:cs typeface="+mn-cs"/>
                      </a:endParaRPr>
                    </a:p>
                  </a:txBody>
                  <a:tcPr marL="68260" marR="6826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409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GN3"/>
          <p:cNvSpPr>
            <a:spLocks noChangeArrowheads="1"/>
          </p:cNvSpPr>
          <p:nvPr/>
        </p:nvSpPr>
        <p:spPr bwMode="gray">
          <a:xfrm>
            <a:off x="3787506" y="4118887"/>
            <a:ext cx="1051634" cy="1003230"/>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zh-CN" altLang="en-US" sz="3200" b="1" dirty="0">
                <a:solidFill>
                  <a:srgbClr val="FFFFFF"/>
                </a:solidFill>
                <a:latin typeface="黑体" panose="02010609060101010101" pitchFamily="49" charset="-122"/>
                <a:ea typeface="黑体" panose="02010609060101010101" pitchFamily="49" charset="-122"/>
                <a:cs typeface="Arial" panose="020B0604020202020204" pitchFamily="34" charset="0"/>
              </a:rPr>
              <a:t>二</a:t>
            </a:r>
          </a:p>
        </p:txBody>
      </p:sp>
      <p:sp>
        <p:nvSpPr>
          <p:cNvPr id="4" name="KSO_GN3"/>
          <p:cNvSpPr>
            <a:spLocks noChangeArrowheads="1"/>
          </p:cNvSpPr>
          <p:nvPr/>
        </p:nvSpPr>
        <p:spPr bwMode="gray">
          <a:xfrm>
            <a:off x="3841530" y="1300809"/>
            <a:ext cx="1021657" cy="940956"/>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zh-CN" altLang="en-US" sz="3200" b="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一</a:t>
            </a:r>
            <a:endParaRPr lang="zh-CN" altLang="en-US" sz="3200" b="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5" name="组合 4"/>
          <p:cNvGrpSpPr/>
          <p:nvPr/>
        </p:nvGrpSpPr>
        <p:grpSpPr>
          <a:xfrm>
            <a:off x="4839139" y="4118887"/>
            <a:ext cx="6308971" cy="1003230"/>
            <a:chOff x="2229906" y="1179289"/>
            <a:chExt cx="4803067" cy="628635"/>
          </a:xfrm>
        </p:grpSpPr>
        <p:grpSp>
          <p:nvGrpSpPr>
            <p:cNvPr id="6" name="组合 5"/>
            <p:cNvGrpSpPr/>
            <p:nvPr/>
          </p:nvGrpSpPr>
          <p:grpSpPr>
            <a:xfrm>
              <a:off x="2229906" y="1179289"/>
              <a:ext cx="4803067" cy="628635"/>
              <a:chOff x="1360796" y="1206791"/>
              <a:chExt cx="2923924" cy="382689"/>
            </a:xfrm>
          </p:grpSpPr>
          <p:sp>
            <p:nvSpPr>
              <p:cNvPr id="8"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itchFamily="34" charset="-122"/>
                  <a:ea typeface="微软雅黑" pitchFamily="34" charset="-122"/>
                  <a:cs typeface="Arial" panose="020B0604020202020204" pitchFamily="34" charset="0"/>
                </a:endParaRPr>
              </a:p>
            </p:txBody>
          </p:sp>
          <p:sp>
            <p:nvSpPr>
              <p:cNvPr id="9" name="矩形 8"/>
              <p:cNvSpPr/>
              <p:nvPr/>
            </p:nvSpPr>
            <p:spPr>
              <a:xfrm>
                <a:off x="1622986" y="1206791"/>
                <a:ext cx="2661734" cy="3826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7" name="TextBox 50"/>
            <p:cNvSpPr txBox="1"/>
            <p:nvPr/>
          </p:nvSpPr>
          <p:spPr>
            <a:xfrm>
              <a:off x="2510595" y="1271822"/>
              <a:ext cx="4516007" cy="443569"/>
            </a:xfrm>
            <a:prstGeom prst="rect">
              <a:avLst/>
            </a:prstGeom>
            <a:noFill/>
          </p:spPr>
          <p:txBody>
            <a:bodyPr wrap="square" rtlCol="0">
              <a:spAutoFit/>
            </a:bodyPr>
            <a:lstStyle/>
            <a:p>
              <a:r>
                <a:rPr lang="en-US" altLang="zh-CN" sz="4000" b="1" dirty="0" smtClean="0">
                  <a:solidFill>
                    <a:schemeClr val="bg1"/>
                  </a:solidFill>
                  <a:latin typeface="黑体" pitchFamily="49" charset="-122"/>
                  <a:ea typeface="黑体" pitchFamily="49" charset="-122"/>
                </a:rPr>
                <a:t>2019</a:t>
              </a:r>
              <a:r>
                <a:rPr lang="zh-CN" altLang="en-US" sz="4000" b="1" dirty="0" smtClean="0">
                  <a:solidFill>
                    <a:schemeClr val="bg1"/>
                  </a:solidFill>
                  <a:latin typeface="黑体" pitchFamily="49" charset="-122"/>
                  <a:ea typeface="黑体" pitchFamily="49" charset="-122"/>
                </a:rPr>
                <a:t>考核填报指南</a:t>
              </a:r>
              <a:endParaRPr lang="zh-CN" altLang="en-US" sz="4000" b="1" dirty="0">
                <a:solidFill>
                  <a:schemeClr val="bg1"/>
                </a:solidFill>
                <a:latin typeface="黑体" pitchFamily="49" charset="-122"/>
                <a:ea typeface="黑体" pitchFamily="49" charset="-122"/>
              </a:endParaRPr>
            </a:p>
          </p:txBody>
        </p:sp>
      </p:grpSp>
      <p:grpSp>
        <p:nvGrpSpPr>
          <p:cNvPr id="15" name="组合 14"/>
          <p:cNvGrpSpPr/>
          <p:nvPr/>
        </p:nvGrpSpPr>
        <p:grpSpPr>
          <a:xfrm>
            <a:off x="4839139" y="1300809"/>
            <a:ext cx="6392503" cy="974118"/>
            <a:chOff x="2229906" y="2735203"/>
            <a:chExt cx="4845260" cy="628635"/>
          </a:xfrm>
        </p:grpSpPr>
        <p:grpSp>
          <p:nvGrpSpPr>
            <p:cNvPr id="16" name="组合 15"/>
            <p:cNvGrpSpPr/>
            <p:nvPr/>
          </p:nvGrpSpPr>
          <p:grpSpPr>
            <a:xfrm>
              <a:off x="2229906" y="2735203"/>
              <a:ext cx="4815119" cy="628635"/>
              <a:chOff x="1360796" y="1206791"/>
              <a:chExt cx="2931261" cy="382689"/>
            </a:xfrm>
          </p:grpSpPr>
          <p:sp>
            <p:nvSpPr>
              <p:cNvPr id="18"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itchFamily="34" charset="-122"/>
                  <a:ea typeface="微软雅黑" pitchFamily="34" charset="-122"/>
                  <a:cs typeface="Arial" panose="020B0604020202020204" pitchFamily="34" charset="0"/>
                </a:endParaRPr>
              </a:p>
            </p:txBody>
          </p:sp>
          <p:sp>
            <p:nvSpPr>
              <p:cNvPr id="19" name="矩形 18"/>
              <p:cNvSpPr/>
              <p:nvPr/>
            </p:nvSpPr>
            <p:spPr>
              <a:xfrm>
                <a:off x="1622987" y="1206791"/>
                <a:ext cx="2669070" cy="382689"/>
              </a:xfrm>
              <a:prstGeom prst="rect">
                <a:avLst/>
              </a:prstGeom>
              <a:solidFill>
                <a:srgbClr val="A2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17" name="TextBox 60"/>
            <p:cNvSpPr txBox="1"/>
            <p:nvPr/>
          </p:nvSpPr>
          <p:spPr>
            <a:xfrm>
              <a:off x="2559160" y="2821108"/>
              <a:ext cx="4516006" cy="456826"/>
            </a:xfrm>
            <a:prstGeom prst="rect">
              <a:avLst/>
            </a:prstGeom>
            <a:noFill/>
          </p:spPr>
          <p:txBody>
            <a:bodyPr wrap="square" rtlCol="0">
              <a:spAutoFit/>
            </a:bodyPr>
            <a:lstStyle/>
            <a:p>
              <a:r>
                <a:rPr lang="zh-CN" altLang="en-US" sz="4000" b="1" dirty="0" smtClean="0">
                  <a:solidFill>
                    <a:schemeClr val="bg1"/>
                  </a:solidFill>
                  <a:latin typeface="黑体" pitchFamily="49" charset="-122"/>
                  <a:ea typeface="黑体" pitchFamily="49" charset="-122"/>
                </a:rPr>
                <a:t>科技部开放共享效益考核</a:t>
              </a:r>
              <a:endParaRPr lang="zh-CN" altLang="en-US" sz="4000" b="1" dirty="0">
                <a:solidFill>
                  <a:schemeClr val="bg1"/>
                </a:solidFill>
                <a:latin typeface="黑体" pitchFamily="49" charset="-122"/>
                <a:ea typeface="黑体" pitchFamily="49" charset="-122"/>
              </a:endParaRPr>
            </a:p>
          </p:txBody>
        </p:sp>
      </p:grpSp>
      <p:grpSp>
        <p:nvGrpSpPr>
          <p:cNvPr id="20" name="组合 25"/>
          <p:cNvGrpSpPr>
            <a:grpSpLocks/>
          </p:cNvGrpSpPr>
          <p:nvPr/>
        </p:nvGrpSpPr>
        <p:grpSpPr bwMode="auto">
          <a:xfrm>
            <a:off x="223960" y="2196011"/>
            <a:ext cx="3453737" cy="1691401"/>
            <a:chOff x="958486" y="1157048"/>
            <a:chExt cx="2768506" cy="1569660"/>
          </a:xfrm>
        </p:grpSpPr>
        <p:grpSp>
          <p:nvGrpSpPr>
            <p:cNvPr id="21" name="组合 2"/>
            <p:cNvGrpSpPr>
              <a:grpSpLocks/>
            </p:cNvGrpSpPr>
            <p:nvPr/>
          </p:nvGrpSpPr>
          <p:grpSpPr bwMode="auto">
            <a:xfrm>
              <a:off x="1010221" y="1358009"/>
              <a:ext cx="2716771" cy="1162022"/>
              <a:chOff x="1067371" y="1358009"/>
              <a:chExt cx="2716771" cy="1162022"/>
            </a:xfrm>
          </p:grpSpPr>
          <p:sp>
            <p:nvSpPr>
              <p:cNvPr id="23" name="矩形 22"/>
              <p:cNvSpPr/>
              <p:nvPr/>
            </p:nvSpPr>
            <p:spPr>
              <a:xfrm>
                <a:off x="1068022" y="1493517"/>
                <a:ext cx="1022315" cy="9237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23"/>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itchFamily="34" charset="-122"/>
                    <a:ea typeface="微软雅黑" pitchFamily="34" charset="-122"/>
                  </a:rPr>
                  <a:t>目  录</a:t>
                </a:r>
              </a:p>
            </p:txBody>
          </p:sp>
          <p:sp>
            <p:nvSpPr>
              <p:cNvPr id="25"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500" b="1" dirty="0">
                    <a:solidFill>
                      <a:srgbClr val="C00000"/>
                    </a:solidFill>
                    <a:latin typeface="Arial" charset="0"/>
                    <a:cs typeface="Arial" charset="0"/>
                  </a:rPr>
                  <a:t>ONTENTS</a:t>
                </a:r>
                <a:endParaRPr lang="zh-CN" altLang="en-US" sz="2500" b="1" dirty="0">
                  <a:solidFill>
                    <a:srgbClr val="C00000"/>
                  </a:solidFill>
                  <a:latin typeface="Arial" charset="0"/>
                  <a:cs typeface="Arial" charset="0"/>
                </a:endParaRPr>
              </a:p>
            </p:txBody>
          </p:sp>
        </p:grpSp>
        <p:sp>
          <p:nvSpPr>
            <p:cNvPr id="22" name="矩形 21"/>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itchFamily="34" charset="0"/>
                  <a:ea typeface="+mn-ea"/>
                  <a:cs typeface="Arial" pitchFamily="34" charset="0"/>
                </a:rPr>
                <a:t>C</a:t>
              </a:r>
              <a:endParaRPr lang="zh-CN" altLang="en-US" sz="9600" dirty="0">
                <a:solidFill>
                  <a:schemeClr val="bg1"/>
                </a:solidFill>
                <a:effectLst>
                  <a:innerShdw blurRad="63500" dist="50800" dir="10800000">
                    <a:prstClr val="black">
                      <a:alpha val="50000"/>
                    </a:prstClr>
                  </a:innerShdw>
                </a:effectLst>
                <a:latin typeface="Arial" pitchFamily="34" charset="0"/>
                <a:ea typeface="+mn-ea"/>
                <a:cs typeface="Arial" pitchFamily="34" charset="0"/>
              </a:endParaRPr>
            </a:p>
          </p:txBody>
        </p:sp>
      </p:grpSp>
      <p:grpSp>
        <p:nvGrpSpPr>
          <p:cNvPr id="26" name="组合 7"/>
          <p:cNvGrpSpPr>
            <a:grpSpLocks/>
          </p:cNvGrpSpPr>
          <p:nvPr/>
        </p:nvGrpSpPr>
        <p:grpSpPr bwMode="auto">
          <a:xfrm>
            <a:off x="3288569" y="1300809"/>
            <a:ext cx="90240" cy="4084170"/>
            <a:chOff x="6966170" y="1570075"/>
            <a:chExt cx="63500" cy="2204256"/>
          </a:xfrm>
        </p:grpSpPr>
        <p:cxnSp>
          <p:nvCxnSpPr>
            <p:cNvPr id="27" name="直接连接符 2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28" name="直接连接符 2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spTree>
    <p:extLst>
      <p:ext uri="{BB962C8B-B14F-4D97-AF65-F5344CB8AC3E}">
        <p14:creationId xmlns:p14="http://schemas.microsoft.com/office/powerpoint/2010/main" val="22207481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yn1hzn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4874</TotalTime>
  <Words>558</Words>
  <Application>Microsoft Office PowerPoint</Application>
  <PresentationFormat>宽屏</PresentationFormat>
  <Paragraphs>100</Paragraphs>
  <Slides>15</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黑体</vt:lpstr>
      <vt:lpstr>宋体</vt:lpstr>
      <vt:lpstr>微软雅黑</vt:lpstr>
      <vt:lpstr>Arial</vt:lpstr>
      <vt:lpstr>Bodoni MT Black</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dc:creator>
  <cp:lastModifiedBy>赵睿英</cp:lastModifiedBy>
  <cp:revision>205</cp:revision>
  <dcterms:created xsi:type="dcterms:W3CDTF">2017-01-04T10:04:00Z</dcterms:created>
  <dcterms:modified xsi:type="dcterms:W3CDTF">2019-05-31T02:32:07Z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